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Slides/notesSlide2.xml" ContentType="application/vnd.openxmlformats-officedocument.presentationml.notes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Slides/notesSlide3.xml" ContentType="application/vnd.openxmlformats-officedocument.presentationml.notes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Slides/notesSlide4.xml" ContentType="application/vnd.openxmlformats-officedocument.presentationml.notes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Slides/notesSlide5.xml" ContentType="application/vnd.openxmlformats-officedocument.presentationml.notesSlide+xml"/>
  <Override PartName="/ppt/slides/slide53.xml" ContentType="application/vnd.openxmlformats-officedocument.presentationml.slide+xml"/>
  <Override PartName="/ppt/notesSlides/notesSlide6.xml" ContentType="application/vnd.openxmlformats-officedocument.presentationml.notesSlide+xml"/>
  <Override PartName="/ppt/slides/slide54.xml" ContentType="application/vnd.openxmlformats-officedocument.presentationml.slide+xml"/>
  <Override PartName="/ppt/notesSlides/notesSlide7.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Lst>
  <p:sldSz cy="10287000" cx="18288000"/>
  <p:notesSz cx="6858000" cy="9144000"/>
  <p:embeddedFontLst>
    <p:embeddedFont>
      <p:font typeface="Arimo" panose="020B0604020202020204" charset="0"/>
      <p:regular r:id="rId57"/>
    </p:embeddedFont>
    <p:embeddedFont>
      <p:font typeface="Arimo Bold" panose="020B0604020202020204" charset="0"/>
      <p:regular r:id="rId58"/>
    </p:embeddedFont>
    <p:embeddedFont>
      <p:font typeface="Arimo Italics" panose="020B0604020202020204" charset="0"/>
      <p:regular r:id="rId59"/>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font" Target="fonts/font1.fntdata"/><Relationship Id="rId58" Type="http://schemas.openxmlformats.org/officeDocument/2006/relationships/font" Target="fonts/font2.fntdata"/><Relationship Id="rId59" Type="http://schemas.openxmlformats.org/officeDocument/2006/relationships/font" Target="fonts/font3.fntdata"/><Relationship Id="rId60" Type="http://schemas.openxmlformats.org/officeDocument/2006/relationships/tableStyles" Target="tableStyles.xml"/><Relationship Id="rId61" Type="http://schemas.openxmlformats.org/officeDocument/2006/relationships/presProps" Target="presProps.xml"/><Relationship Id="rId62" Type="http://schemas.openxmlformats.org/officeDocument/2006/relationships/viewProps" Target="viewProps.xml"/><Relationship Id="rId6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69" name=""/>
        <p:cNvGrpSpPr/>
        <p:nvPr/>
      </p:nvGrpSpPr>
      <p:grpSpPr>
        <a:xfrm>
          <a:off x="0" y="0"/>
          <a:ext cx="0" cy="0"/>
          <a:chOff x="0" y="0"/>
          <a:chExt cx="0" cy="0"/>
        </a:xfrm>
      </p:grpSpPr>
      <p:sp>
        <p:nvSpPr>
          <p:cNvPr id="1048951"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a:endParaRPr lang="cs-CZ"/>
          </a:p>
        </p:txBody>
      </p:sp>
      <p:sp>
        <p:nvSpPr>
          <p:cNvPr id="1048952"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fld id="{B7268E1E-0E44-426D-905E-8AD9B19D2182}" type="datetimeFigureOut">
              <a:rPr lang="cs-CZ" smtClean="0"/>
              <a:t>18.10.2024</a:t>
            </a:fld>
            <a:endParaRPr lang="cs-CZ"/>
          </a:p>
        </p:txBody>
      </p:sp>
      <p:sp>
        <p:nvSpPr>
          <p:cNvPr id="1048953" name="Slide Image Placeholder 3"/>
          <p:cNvSpPr>
            <a:spLocks noChangeAspect="1" noRot="1" noGrp="1"/>
          </p:cNvSpPr>
          <p:nvPr>
            <p:ph type="sldImg" idx="2"/>
          </p:nvPr>
        </p:nvSpPr>
        <p:spPr>
          <a:xfrm>
            <a:off x="2857500" y="512763"/>
            <a:ext cx="3429000" cy="2566987"/>
          </a:xfrm>
          <a:prstGeom prst="rect"/>
          <a:noFill/>
          <a:ln w="12700">
            <a:solidFill>
              <a:prstClr val="black"/>
            </a:solidFill>
          </a:ln>
        </p:spPr>
        <p:txBody>
          <a:bodyPr anchor="ctr" bIns="45720" lIns="91440" rIns="91440" rtlCol="0" tIns="45720" vert="horz"/>
          <a:p>
            <a:endParaRPr lang="cs-CZ"/>
          </a:p>
        </p:txBody>
      </p:sp>
      <p:sp>
        <p:nvSpPr>
          <p:cNvPr id="1048954" name="Notes Placeholder 4"/>
          <p:cNvSpPr>
            <a:spLocks noGrp="1"/>
          </p:cNvSpPr>
          <p:nvPr>
            <p:ph type="body" sz="quarter" idx="3"/>
          </p:nvPr>
        </p:nvSpPr>
        <p:spPr>
          <a:xfrm>
            <a:off x="914400" y="3251200"/>
            <a:ext cx="7315200" cy="3081338"/>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1048955"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a:endParaRPr lang="cs-CZ"/>
          </a:p>
        </p:txBody>
      </p:sp>
      <p:sp>
        <p:nvSpPr>
          <p:cNvPr id="1048956"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fld id="{871B2431-D351-4C6E-A3CF-9DFAC0E3E050}" type="slidenum">
              <a:rPr lang="cs-CZ" smtClean="0"/>
              <a:t>‹#›</a:t>
            </a:fld>
            <a:endParaRPr lang="cs-CZ"/>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4"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595"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596" name="Slide Image Placeholder 3"/>
          <p:cNvSpPr>
            <a:spLocks noChangeAspect="1" noRot="1" noGrp="1"/>
          </p:cNvSpPr>
          <p:nvPr>
            <p:ph type="sldImg" idx="2"/>
          </p:nvPr>
        </p:nvSpPr>
        <p:spPr>
          <a:xfrm>
            <a:off x="2857500" y="512763"/>
            <a:ext cx="3429000" cy="2566987"/>
          </a:xfrm>
          <a:prstGeom prst="rect"/>
          <a:noFill/>
          <a:ln w="12700">
            <a:solidFill>
              <a:prstClr val="black"/>
            </a:solidFill>
          </a:ln>
        </p:spPr>
        <p:txBody>
          <a:bodyPr anchor="ctr" bIns="45720" lIns="91440" rIns="91440" rtlCol="0" tIns="45720" vert="horz"/>
          <a:p/>
        </p:txBody>
      </p:sp>
      <p:sp>
        <p:nvSpPr>
          <p:cNvPr id="1048597"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1</a:t>
            </a:r>
          </a:p>
        </p:txBody>
      </p:sp>
      <p:sp>
        <p:nvSpPr>
          <p:cNvPr id="1048598"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599"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70" name=""/>
        <p:cNvGrpSpPr/>
        <p:nvPr/>
      </p:nvGrpSpPr>
      <p:grpSpPr>
        <a:xfrm>
          <a:off x="0" y="0"/>
          <a:ext cx="0" cy="0"/>
          <a:chOff x="0" y="0"/>
          <a:chExt cx="0" cy="0"/>
        </a:xfrm>
      </p:grpSpPr>
      <p:sp>
        <p:nvSpPr>
          <p:cNvPr id="1048957" name=""/>
          <p:cNvSpPr>
            <a:spLocks noGrp="1"/>
          </p:cNvSpPr>
          <p:nvPr>
            <p:ph type="body"/>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18" name=""/>
        <p:cNvGrpSpPr/>
        <p:nvPr/>
      </p:nvGrpSpPr>
      <p:grpSpPr>
        <a:xfrm>
          <a:off x="0" y="0"/>
          <a:ext cx="0" cy="0"/>
          <a:chOff x="0" y="0"/>
          <a:chExt cx="0" cy="0"/>
        </a:xfrm>
      </p:grpSpPr>
      <p:sp>
        <p:nvSpPr>
          <p:cNvPr id="1048731"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732"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733" name="Slide Image Placeholder 3"/>
          <p:cNvSpPr>
            <a:spLocks noChangeAspect="1" noRot="1" noGrp="1"/>
          </p:cNvSpPr>
          <p:nvPr>
            <p:ph type="sldImg" idx="2"/>
          </p:nvPr>
        </p:nvSpPr>
        <p:spPr>
          <a:xfrm>
            <a:off x="2290763" y="512763"/>
            <a:ext cx="4562475" cy="2566987"/>
          </a:xfrm>
          <a:prstGeom prst="rect"/>
          <a:noFill/>
          <a:ln w="12700">
            <a:solidFill>
              <a:prstClr val="black"/>
            </a:solidFill>
          </a:ln>
        </p:spPr>
        <p:txBody>
          <a:bodyPr anchor="ctr" bIns="45720" lIns="91440" rIns="91440" rtlCol="0" tIns="45720" vert="horz"/>
          <a:p/>
        </p:txBody>
      </p:sp>
      <p:sp>
        <p:nvSpPr>
          <p:cNvPr id="1048734"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4</a:t>
            </a:r>
          </a:p>
        </p:txBody>
      </p:sp>
      <p:sp>
        <p:nvSpPr>
          <p:cNvPr id="1048735"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736"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33" name=""/>
        <p:cNvGrpSpPr/>
        <p:nvPr/>
      </p:nvGrpSpPr>
      <p:grpSpPr>
        <a:xfrm>
          <a:off x="0" y="0"/>
          <a:ext cx="0" cy="0"/>
          <a:chOff x="0" y="0"/>
          <a:chExt cx="0" cy="0"/>
        </a:xfrm>
      </p:grpSpPr>
      <p:sp>
        <p:nvSpPr>
          <p:cNvPr id="1048794"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795"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796" name="Slide Image Placeholder 3"/>
          <p:cNvSpPr>
            <a:spLocks noChangeAspect="1" noRot="1" noGrp="1"/>
          </p:cNvSpPr>
          <p:nvPr>
            <p:ph type="sldImg" idx="2"/>
          </p:nvPr>
        </p:nvSpPr>
        <p:spPr>
          <a:xfrm>
            <a:off x="2857500" y="512763"/>
            <a:ext cx="3429000" cy="2566987"/>
          </a:xfrm>
          <a:prstGeom prst="rect"/>
          <a:noFill/>
          <a:ln w="12700">
            <a:solidFill>
              <a:prstClr val="black"/>
            </a:solidFill>
          </a:ln>
        </p:spPr>
        <p:txBody>
          <a:bodyPr anchor="ctr" bIns="45720" lIns="91440" rIns="91440" rtlCol="0" tIns="45720" vert="horz"/>
          <a:p/>
        </p:txBody>
      </p:sp>
      <p:sp>
        <p:nvSpPr>
          <p:cNvPr id="1048797"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5</a:t>
            </a:r>
          </a:p>
        </p:txBody>
      </p:sp>
      <p:sp>
        <p:nvSpPr>
          <p:cNvPr id="1048798"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799"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48" name=""/>
        <p:cNvGrpSpPr/>
        <p:nvPr/>
      </p:nvGrpSpPr>
      <p:grpSpPr>
        <a:xfrm>
          <a:off x="0" y="0"/>
          <a:ext cx="0" cy="0"/>
          <a:chOff x="0" y="0"/>
          <a:chExt cx="0" cy="0"/>
        </a:xfrm>
      </p:grpSpPr>
      <p:sp>
        <p:nvSpPr>
          <p:cNvPr id="1048853"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854"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855" name="Slide Image Placeholder 3"/>
          <p:cNvSpPr>
            <a:spLocks noChangeAspect="1" noRot="1" noGrp="1"/>
          </p:cNvSpPr>
          <p:nvPr>
            <p:ph type="sldImg" idx="2"/>
          </p:nvPr>
        </p:nvSpPr>
        <p:spPr>
          <a:xfrm>
            <a:off x="2290763" y="512763"/>
            <a:ext cx="4562475" cy="2566987"/>
          </a:xfrm>
          <a:prstGeom prst="rect"/>
          <a:noFill/>
          <a:ln w="12700">
            <a:solidFill>
              <a:prstClr val="black"/>
            </a:solidFill>
          </a:ln>
        </p:spPr>
        <p:txBody>
          <a:bodyPr anchor="ctr" bIns="45720" lIns="91440" rIns="91440" rtlCol="0" tIns="45720" vert="horz"/>
          <a:p/>
        </p:txBody>
      </p:sp>
      <p:sp>
        <p:nvSpPr>
          <p:cNvPr id="1048856"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6</a:t>
            </a:r>
          </a:p>
        </p:txBody>
      </p:sp>
      <p:sp>
        <p:nvSpPr>
          <p:cNvPr id="1048857"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858"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53" name=""/>
        <p:cNvGrpSpPr/>
        <p:nvPr/>
      </p:nvGrpSpPr>
      <p:grpSpPr>
        <a:xfrm>
          <a:off x="0" y="0"/>
          <a:ext cx="0" cy="0"/>
          <a:chOff x="0" y="0"/>
          <a:chExt cx="0" cy="0"/>
        </a:xfrm>
      </p:grpSpPr>
      <p:sp>
        <p:nvSpPr>
          <p:cNvPr id="1048870"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871"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872" name="Slide Image Placeholder 3"/>
          <p:cNvSpPr>
            <a:spLocks noChangeAspect="1" noRot="1" noGrp="1"/>
          </p:cNvSpPr>
          <p:nvPr>
            <p:ph type="sldImg" idx="2"/>
          </p:nvPr>
        </p:nvSpPr>
        <p:spPr>
          <a:xfrm>
            <a:off x="2857500" y="512763"/>
            <a:ext cx="3429000" cy="2566987"/>
          </a:xfrm>
          <a:prstGeom prst="rect"/>
          <a:noFill/>
          <a:ln w="12700">
            <a:solidFill>
              <a:prstClr val="black"/>
            </a:solidFill>
          </a:ln>
        </p:spPr>
        <p:txBody>
          <a:bodyPr anchor="ctr" bIns="45720" lIns="91440" rIns="91440" rtlCol="0" tIns="45720" vert="horz"/>
          <a:p/>
        </p:txBody>
      </p:sp>
      <p:sp>
        <p:nvSpPr>
          <p:cNvPr id="1048873"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7</a:t>
            </a:r>
          </a:p>
        </p:txBody>
      </p:sp>
      <p:sp>
        <p:nvSpPr>
          <p:cNvPr id="1048874"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875"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58" name=""/>
        <p:cNvGrpSpPr/>
        <p:nvPr/>
      </p:nvGrpSpPr>
      <p:grpSpPr>
        <a:xfrm>
          <a:off x="0" y="0"/>
          <a:ext cx="0" cy="0"/>
          <a:chOff x="0" y="0"/>
          <a:chExt cx="0" cy="0"/>
        </a:xfrm>
      </p:grpSpPr>
      <p:sp>
        <p:nvSpPr>
          <p:cNvPr id="1048890" name="Header Placeholder 1"/>
          <p:cNvSpPr>
            <a:spLocks noGrp="1"/>
          </p:cNvSpPr>
          <p:nvPr>
            <p:ph type="hdr" sz="quarter"/>
          </p:nvPr>
        </p:nvSpPr>
        <p:spPr>
          <a:xfrm>
            <a:off x="0" y="0"/>
            <a:ext cx="3962400" cy="342900"/>
          </a:xfrm>
          <a:prstGeom prst="rect"/>
        </p:spPr>
        <p:txBody>
          <a:bodyPr bIns="45720" lIns="91440" rIns="91440" rtlCol="0" tIns="45720" vert="horz"/>
          <a:lstStyle>
            <a:lvl1pPr algn="l">
              <a:defRPr sz="1200"/>
            </a:lvl1pPr>
          </a:lstStyle>
          <a:p/>
        </p:txBody>
      </p:sp>
      <p:sp>
        <p:nvSpPr>
          <p:cNvPr id="1048891" name="Date Placeholder 2"/>
          <p:cNvSpPr>
            <a:spLocks noGrp="1"/>
          </p:cNvSpPr>
          <p:nvPr>
            <p:ph type="dt" idx="1"/>
          </p:nvPr>
        </p:nvSpPr>
        <p:spPr>
          <a:xfrm>
            <a:off x="5180013" y="0"/>
            <a:ext cx="3962400" cy="342900"/>
          </a:xfrm>
          <a:prstGeom prst="rect"/>
        </p:spPr>
        <p:txBody>
          <a:bodyPr bIns="45720" lIns="91440" rIns="91440" rtlCol="0" tIns="45720" vert="horz"/>
          <a:lstStyle>
            <a:lvl1pPr algn="r">
              <a:defRPr sz="1200"/>
            </a:lvl1pPr>
          </a:lstStyle>
          <a:p>
            <a:r>
              <a:rPr lang="cs-CZ"/>
              <a:t>1.7.2013</a:t>
            </a:r>
          </a:p>
        </p:txBody>
      </p:sp>
      <p:sp>
        <p:nvSpPr>
          <p:cNvPr id="1048892" name="Slide Image Placeholder 3"/>
          <p:cNvSpPr>
            <a:spLocks noChangeAspect="1" noRot="1" noGrp="1"/>
          </p:cNvSpPr>
          <p:nvPr>
            <p:ph type="sldImg" idx="2"/>
          </p:nvPr>
        </p:nvSpPr>
        <p:spPr>
          <a:xfrm>
            <a:off x="2857500" y="512763"/>
            <a:ext cx="3429000" cy="2566987"/>
          </a:xfrm>
          <a:prstGeom prst="rect"/>
          <a:noFill/>
          <a:ln w="12700">
            <a:solidFill>
              <a:prstClr val="black"/>
            </a:solidFill>
          </a:ln>
        </p:spPr>
        <p:txBody>
          <a:bodyPr anchor="ctr" bIns="45720" lIns="91440" rIns="91440" rtlCol="0" tIns="45720" vert="horz"/>
          <a:p/>
        </p:txBody>
      </p:sp>
      <p:sp>
        <p:nvSpPr>
          <p:cNvPr id="1048893" name="Notes Placeholder 4"/>
          <p:cNvSpPr>
            <a:spLocks noGrp="1"/>
          </p:cNvSpPr>
          <p:nvPr>
            <p:ph type="body" sz="quarter" idx="3"/>
          </p:nvPr>
        </p:nvSpPr>
        <p:spPr>
          <a:xfrm>
            <a:off x="914400" y="3251200"/>
            <a:ext cx="7315200" cy="3081338"/>
          </a:xfrm>
          <a:prstGeom prst="rect"/>
        </p:spPr>
        <p:txBody>
          <a:bodyPr bIns="45720" lIns="91440" rIns="91440" rtlCol="0" tIns="45720" vert="horz"/>
          <a:p>
            <a:r>
              <a:rPr lang="en-US"/>
              <a:t>8</a:t>
            </a:r>
          </a:p>
        </p:txBody>
      </p:sp>
      <p:sp>
        <p:nvSpPr>
          <p:cNvPr id="1048894" name="Footer Placeholder 5"/>
          <p:cNvSpPr>
            <a:spLocks noGrp="1"/>
          </p:cNvSpPr>
          <p:nvPr>
            <p:ph type="ftr" sz="quarter" idx="4"/>
          </p:nvPr>
        </p:nvSpPr>
        <p:spPr>
          <a:xfrm>
            <a:off x="0" y="6502400"/>
            <a:ext cx="3962400" cy="341313"/>
          </a:xfrm>
          <a:prstGeom prst="rect"/>
        </p:spPr>
        <p:txBody>
          <a:bodyPr anchor="b" bIns="45720" lIns="91440" rIns="91440" rtlCol="0" tIns="45720" vert="horz"/>
          <a:lstStyle>
            <a:lvl1pPr algn="l">
              <a:defRPr sz="1200"/>
            </a:lvl1pPr>
          </a:lstStyle>
          <a:p/>
        </p:txBody>
      </p:sp>
      <p:sp>
        <p:nvSpPr>
          <p:cNvPr id="1048895" name="Slide Number Placeholder 6"/>
          <p:cNvSpPr>
            <a:spLocks noGrp="1"/>
          </p:cNvSpPr>
          <p:nvPr>
            <p:ph type="sldNum" sz="quarter" idx="5"/>
          </p:nvPr>
        </p:nvSpPr>
        <p:spPr>
          <a:xfrm>
            <a:off x="5180013" y="6502400"/>
            <a:ext cx="3962400" cy="341313"/>
          </a:xfrm>
          <a:prstGeom prst="rect"/>
        </p:spPr>
        <p:txBody>
          <a:bodyPr anchor="b" bIns="45720" lIns="91440" rIns="91440" rtlCol="0" tIns="45720" vert="horz"/>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159" name=""/>
        <p:cNvGrpSpPr/>
        <p:nvPr/>
      </p:nvGrpSpPr>
      <p:grpSpPr>
        <a:xfrm>
          <a:off x="0" y="0"/>
          <a:ext cx="0" cy="0"/>
          <a:chOff x="0" y="0"/>
          <a:chExt cx="0" cy="0"/>
        </a:xfrm>
      </p:grpSpPr>
      <p:sp>
        <p:nvSpPr>
          <p:cNvPr id="1048896" name="Title 1"/>
          <p:cNvSpPr>
            <a:spLocks noGrp="1"/>
          </p:cNvSpPr>
          <p:nvPr>
            <p:ph type="ctrTitle"/>
          </p:nvPr>
        </p:nvSpPr>
        <p:spPr>
          <a:xfrm>
            <a:off x="685800" y="2130425"/>
            <a:ext cx="7772400" cy="1470025"/>
          </a:xfrm>
        </p:spPr>
        <p:txBody>
          <a:bodyPr/>
          <a:p>
            <a:r>
              <a:rPr lang="en-US"/>
              <a:t>Click to edit Master title style</a:t>
            </a:r>
          </a:p>
        </p:txBody>
      </p:sp>
      <p:sp>
        <p:nvSpPr>
          <p:cNvPr id="1048897"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898" name="Date Placeholder 3"/>
          <p:cNvSpPr>
            <a:spLocks noGrp="1"/>
          </p:cNvSpPr>
          <p:nvPr>
            <p:ph type="dt" sz="half" idx="10"/>
          </p:nvPr>
        </p:nvSpPr>
        <p:spPr/>
        <p:txBody>
          <a:bodyPr/>
          <a:p>
            <a:fld id="{1D8BD707-D9CF-40AE-B4C6-C98DA3205C09}" type="datetimeFigureOut">
              <a:rPr lang="en-US" smtClean="0"/>
              <a:t>10/18/2024</a:t>
            </a:fld>
            <a:endParaRPr lang="en-US"/>
          </a:p>
        </p:txBody>
      </p:sp>
      <p:sp>
        <p:nvSpPr>
          <p:cNvPr id="1048899" name="Footer Placeholder 4"/>
          <p:cNvSpPr>
            <a:spLocks noGrp="1"/>
          </p:cNvSpPr>
          <p:nvPr>
            <p:ph type="ftr" sz="quarter" idx="11"/>
          </p:nvPr>
        </p:nvSpPr>
        <p:spPr/>
        <p:txBody>
          <a:bodyPr/>
          <a:p>
            <a:endParaRPr lang="en-US"/>
          </a:p>
        </p:txBody>
      </p:sp>
      <p:sp>
        <p:nvSpPr>
          <p:cNvPr id="1048900"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164" name=""/>
        <p:cNvGrpSpPr/>
        <p:nvPr/>
      </p:nvGrpSpPr>
      <p:grpSpPr>
        <a:xfrm>
          <a:off x="0" y="0"/>
          <a:ext cx="0" cy="0"/>
          <a:chOff x="0" y="0"/>
          <a:chExt cx="0" cy="0"/>
        </a:xfrm>
      </p:grpSpPr>
      <p:sp>
        <p:nvSpPr>
          <p:cNvPr id="1048921" name="Title 1"/>
          <p:cNvSpPr>
            <a:spLocks noGrp="1"/>
          </p:cNvSpPr>
          <p:nvPr>
            <p:ph type="title"/>
          </p:nvPr>
        </p:nvSpPr>
        <p:spPr/>
        <p:txBody>
          <a:bodyPr/>
          <a:p>
            <a:r>
              <a:rPr lang="en-US"/>
              <a:t>Click to edit Master title style</a:t>
            </a:r>
          </a:p>
        </p:txBody>
      </p:sp>
      <p:sp>
        <p:nvSpPr>
          <p:cNvPr id="1048922"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23" name="Date Placeholder 3"/>
          <p:cNvSpPr>
            <a:spLocks noGrp="1"/>
          </p:cNvSpPr>
          <p:nvPr>
            <p:ph type="dt" sz="half" idx="10"/>
          </p:nvPr>
        </p:nvSpPr>
        <p:spPr/>
        <p:txBody>
          <a:bodyPr/>
          <a:p>
            <a:fld id="{1D8BD707-D9CF-40AE-B4C6-C98DA3205C09}" type="datetimeFigureOut">
              <a:rPr lang="en-US" smtClean="0"/>
              <a:t>10/18/2024</a:t>
            </a:fld>
            <a:endParaRPr lang="en-US"/>
          </a:p>
        </p:txBody>
      </p:sp>
      <p:sp>
        <p:nvSpPr>
          <p:cNvPr id="1048924" name="Footer Placeholder 4"/>
          <p:cNvSpPr>
            <a:spLocks noGrp="1"/>
          </p:cNvSpPr>
          <p:nvPr>
            <p:ph type="ftr" sz="quarter" idx="11"/>
          </p:nvPr>
        </p:nvSpPr>
        <p:spPr/>
        <p:txBody>
          <a:bodyPr/>
          <a:p>
            <a:endParaRPr lang="en-US"/>
          </a:p>
        </p:txBody>
      </p:sp>
      <p:sp>
        <p:nvSpPr>
          <p:cNvPr id="1048925"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161" name=""/>
        <p:cNvGrpSpPr/>
        <p:nvPr/>
      </p:nvGrpSpPr>
      <p:grpSpPr>
        <a:xfrm>
          <a:off x="0" y="0"/>
          <a:ext cx="0" cy="0"/>
          <a:chOff x="0" y="0"/>
          <a:chExt cx="0" cy="0"/>
        </a:xfrm>
      </p:grpSpPr>
      <p:sp>
        <p:nvSpPr>
          <p:cNvPr id="1048905"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906"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07" name="Date Placeholder 3"/>
          <p:cNvSpPr>
            <a:spLocks noGrp="1"/>
          </p:cNvSpPr>
          <p:nvPr>
            <p:ph type="dt" sz="half" idx="10"/>
          </p:nvPr>
        </p:nvSpPr>
        <p:spPr/>
        <p:txBody>
          <a:bodyPr/>
          <a:p>
            <a:fld id="{1D8BD707-D9CF-40AE-B4C6-C98DA3205C09}" type="datetimeFigureOut">
              <a:rPr lang="en-US" smtClean="0"/>
              <a:t>10/18/2024</a:t>
            </a:fld>
            <a:endParaRPr lang="en-US"/>
          </a:p>
        </p:txBody>
      </p:sp>
      <p:sp>
        <p:nvSpPr>
          <p:cNvPr id="1048908" name="Footer Placeholder 4"/>
          <p:cNvSpPr>
            <a:spLocks noGrp="1"/>
          </p:cNvSpPr>
          <p:nvPr>
            <p:ph type="ftr" sz="quarter" idx="11"/>
          </p:nvPr>
        </p:nvSpPr>
        <p:spPr/>
        <p:txBody>
          <a:bodyPr/>
          <a:p>
            <a:endParaRPr lang="en-US"/>
          </a:p>
        </p:txBody>
      </p:sp>
      <p:sp>
        <p:nvSpPr>
          <p:cNvPr id="1048909"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62" name=""/>
        <p:cNvGrpSpPr/>
        <p:nvPr/>
      </p:nvGrpSpPr>
      <p:grpSpPr>
        <a:xfrm>
          <a:off x="0" y="0"/>
          <a:ext cx="0" cy="0"/>
          <a:chOff x="0" y="0"/>
          <a:chExt cx="0" cy="0"/>
        </a:xfrm>
      </p:grpSpPr>
      <p:sp>
        <p:nvSpPr>
          <p:cNvPr id="1048910" name="Title 1"/>
          <p:cNvSpPr>
            <a:spLocks noGrp="1"/>
          </p:cNvSpPr>
          <p:nvPr>
            <p:ph type="title"/>
          </p:nvPr>
        </p:nvSpPr>
        <p:spPr/>
        <p:txBody>
          <a:bodyPr/>
          <a:p>
            <a:r>
              <a:rPr lang="en-US"/>
              <a:t>Click to edit Master title style</a:t>
            </a:r>
          </a:p>
        </p:txBody>
      </p:sp>
      <p:sp>
        <p:nvSpPr>
          <p:cNvPr id="1048911"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12" name="Date Placeholder 3"/>
          <p:cNvSpPr>
            <a:spLocks noGrp="1"/>
          </p:cNvSpPr>
          <p:nvPr>
            <p:ph type="dt" sz="half" idx="10"/>
          </p:nvPr>
        </p:nvSpPr>
        <p:spPr/>
        <p:txBody>
          <a:bodyPr/>
          <a:p>
            <a:fld id="{1D8BD707-D9CF-40AE-B4C6-C98DA3205C09}" type="datetimeFigureOut">
              <a:rPr lang="en-US" smtClean="0"/>
              <a:t>10/18/2024</a:t>
            </a:fld>
            <a:endParaRPr lang="en-US"/>
          </a:p>
        </p:txBody>
      </p:sp>
      <p:sp>
        <p:nvSpPr>
          <p:cNvPr id="1048913" name="Footer Placeholder 4"/>
          <p:cNvSpPr>
            <a:spLocks noGrp="1"/>
          </p:cNvSpPr>
          <p:nvPr>
            <p:ph type="ftr" sz="quarter" idx="11"/>
          </p:nvPr>
        </p:nvSpPr>
        <p:spPr/>
        <p:txBody>
          <a:bodyPr/>
          <a:p>
            <a:endParaRPr lang="en-US"/>
          </a:p>
        </p:txBody>
      </p:sp>
      <p:sp>
        <p:nvSpPr>
          <p:cNvPr id="104891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165" name=""/>
        <p:cNvGrpSpPr/>
        <p:nvPr/>
      </p:nvGrpSpPr>
      <p:grpSpPr>
        <a:xfrm>
          <a:off x="0" y="0"/>
          <a:ext cx="0" cy="0"/>
          <a:chOff x="0" y="0"/>
          <a:chExt cx="0" cy="0"/>
        </a:xfrm>
      </p:grpSpPr>
      <p:sp>
        <p:nvSpPr>
          <p:cNvPr id="1048926"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927"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928" name="Date Placeholder 3"/>
          <p:cNvSpPr>
            <a:spLocks noGrp="1"/>
          </p:cNvSpPr>
          <p:nvPr>
            <p:ph type="dt" sz="half" idx="10"/>
          </p:nvPr>
        </p:nvSpPr>
        <p:spPr/>
        <p:txBody>
          <a:bodyPr/>
          <a:p>
            <a:fld id="{1D8BD707-D9CF-40AE-B4C6-C98DA3205C09}" type="datetimeFigureOut">
              <a:rPr lang="en-US" smtClean="0"/>
              <a:t>10/18/2024</a:t>
            </a:fld>
            <a:endParaRPr lang="en-US"/>
          </a:p>
        </p:txBody>
      </p:sp>
      <p:sp>
        <p:nvSpPr>
          <p:cNvPr id="1048929" name="Footer Placeholder 4"/>
          <p:cNvSpPr>
            <a:spLocks noGrp="1"/>
          </p:cNvSpPr>
          <p:nvPr>
            <p:ph type="ftr" sz="quarter" idx="11"/>
          </p:nvPr>
        </p:nvSpPr>
        <p:spPr/>
        <p:txBody>
          <a:bodyPr/>
          <a:p>
            <a:endParaRPr lang="en-US"/>
          </a:p>
        </p:txBody>
      </p:sp>
      <p:sp>
        <p:nvSpPr>
          <p:cNvPr id="1048930"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166" name=""/>
        <p:cNvGrpSpPr/>
        <p:nvPr/>
      </p:nvGrpSpPr>
      <p:grpSpPr>
        <a:xfrm>
          <a:off x="0" y="0"/>
          <a:ext cx="0" cy="0"/>
          <a:chOff x="0" y="0"/>
          <a:chExt cx="0" cy="0"/>
        </a:xfrm>
      </p:grpSpPr>
      <p:sp>
        <p:nvSpPr>
          <p:cNvPr id="1048931" name="Title 1"/>
          <p:cNvSpPr>
            <a:spLocks noGrp="1"/>
          </p:cNvSpPr>
          <p:nvPr>
            <p:ph type="title"/>
          </p:nvPr>
        </p:nvSpPr>
        <p:spPr/>
        <p:txBody>
          <a:bodyPr/>
          <a:p>
            <a:r>
              <a:rPr lang="en-US"/>
              <a:t>Click to edit Master title style</a:t>
            </a:r>
          </a:p>
        </p:txBody>
      </p:sp>
      <p:sp>
        <p:nvSpPr>
          <p:cNvPr id="1048932"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33"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34" name="Date Placeholder 4"/>
          <p:cNvSpPr>
            <a:spLocks noGrp="1"/>
          </p:cNvSpPr>
          <p:nvPr>
            <p:ph type="dt" sz="half" idx="10"/>
          </p:nvPr>
        </p:nvSpPr>
        <p:spPr/>
        <p:txBody>
          <a:bodyPr/>
          <a:p>
            <a:fld id="{1D8BD707-D9CF-40AE-B4C6-C98DA3205C09}" type="datetimeFigureOut">
              <a:rPr lang="en-US" smtClean="0"/>
              <a:t>10/18/2024</a:t>
            </a:fld>
            <a:endParaRPr lang="en-US"/>
          </a:p>
        </p:txBody>
      </p:sp>
      <p:sp>
        <p:nvSpPr>
          <p:cNvPr id="1048935" name="Footer Placeholder 5"/>
          <p:cNvSpPr>
            <a:spLocks noGrp="1"/>
          </p:cNvSpPr>
          <p:nvPr>
            <p:ph type="ftr" sz="quarter" idx="11"/>
          </p:nvPr>
        </p:nvSpPr>
        <p:spPr/>
        <p:txBody>
          <a:bodyPr/>
          <a:p>
            <a:endParaRPr lang="en-US"/>
          </a:p>
        </p:txBody>
      </p:sp>
      <p:sp>
        <p:nvSpPr>
          <p:cNvPr id="1048936"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167" name=""/>
        <p:cNvGrpSpPr/>
        <p:nvPr/>
      </p:nvGrpSpPr>
      <p:grpSpPr>
        <a:xfrm>
          <a:off x="0" y="0"/>
          <a:ext cx="0" cy="0"/>
          <a:chOff x="0" y="0"/>
          <a:chExt cx="0" cy="0"/>
        </a:xfrm>
      </p:grpSpPr>
      <p:sp>
        <p:nvSpPr>
          <p:cNvPr id="1048937" name="Title 1"/>
          <p:cNvSpPr>
            <a:spLocks noGrp="1"/>
          </p:cNvSpPr>
          <p:nvPr>
            <p:ph type="title"/>
          </p:nvPr>
        </p:nvSpPr>
        <p:spPr/>
        <p:txBody>
          <a:bodyPr/>
          <a:p>
            <a:r>
              <a:rPr lang="en-US"/>
              <a:t>Click to edit Master title style</a:t>
            </a:r>
          </a:p>
        </p:txBody>
      </p:sp>
      <p:sp>
        <p:nvSpPr>
          <p:cNvPr id="1048938" name="Text Placeholder 2"/>
          <p:cNvSpPr>
            <a:spLocks noGrp="1"/>
          </p:cNvSpPr>
          <p:nvPr>
            <p:ph type="body" idx="1"/>
          </p:nvPr>
        </p:nvSpPr>
        <p:spPr>
          <a:xfrm>
            <a:off x="457200" y="1535113"/>
            <a:ext cx="4040188" cy="639762"/>
          </a:xfrm>
        </p:spPr>
        <p:txBody>
          <a:bodyPr anchor="b">
            <a:normAutofit fontScale="95833" lnSpcReduction="20000"/>
          </a:bodyPr>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39"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40" name="Text Placeholder 4"/>
          <p:cNvSpPr>
            <a:spLocks noGrp="1"/>
          </p:cNvSpPr>
          <p:nvPr>
            <p:ph type="body" sz="quarter" idx="3"/>
          </p:nvPr>
        </p:nvSpPr>
        <p:spPr>
          <a:xfrm>
            <a:off x="4645025" y="1535113"/>
            <a:ext cx="4041775" cy="639762"/>
          </a:xfrm>
        </p:spPr>
        <p:txBody>
          <a:bodyPr anchor="b">
            <a:normAutofit fontScale="95833" lnSpcReduction="20000"/>
          </a:bodyPr>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41"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42" name="Date Placeholder 6"/>
          <p:cNvSpPr>
            <a:spLocks noGrp="1"/>
          </p:cNvSpPr>
          <p:nvPr>
            <p:ph type="dt" sz="half" idx="10"/>
          </p:nvPr>
        </p:nvSpPr>
        <p:spPr/>
        <p:txBody>
          <a:bodyPr/>
          <a:p>
            <a:fld id="{1D8BD707-D9CF-40AE-B4C6-C98DA3205C09}" type="datetimeFigureOut">
              <a:rPr lang="en-US" smtClean="0"/>
              <a:t>10/18/2024</a:t>
            </a:fld>
            <a:endParaRPr lang="en-US"/>
          </a:p>
        </p:txBody>
      </p:sp>
      <p:sp>
        <p:nvSpPr>
          <p:cNvPr id="1048943" name="Footer Placeholder 7"/>
          <p:cNvSpPr>
            <a:spLocks noGrp="1"/>
          </p:cNvSpPr>
          <p:nvPr>
            <p:ph type="ftr" sz="quarter" idx="11"/>
          </p:nvPr>
        </p:nvSpPr>
        <p:spPr/>
        <p:txBody>
          <a:bodyPr/>
          <a:p>
            <a:endParaRPr lang="en-US"/>
          </a:p>
        </p:txBody>
      </p:sp>
      <p:sp>
        <p:nvSpPr>
          <p:cNvPr id="1048944"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60" name=""/>
        <p:cNvGrpSpPr/>
        <p:nvPr/>
      </p:nvGrpSpPr>
      <p:grpSpPr>
        <a:xfrm>
          <a:off x="0" y="0"/>
          <a:ext cx="0" cy="0"/>
          <a:chOff x="0" y="0"/>
          <a:chExt cx="0" cy="0"/>
        </a:xfrm>
      </p:grpSpPr>
      <p:sp>
        <p:nvSpPr>
          <p:cNvPr id="1048901" name="Title 1"/>
          <p:cNvSpPr>
            <a:spLocks noGrp="1"/>
          </p:cNvSpPr>
          <p:nvPr>
            <p:ph type="title"/>
          </p:nvPr>
        </p:nvSpPr>
        <p:spPr/>
        <p:txBody>
          <a:bodyPr/>
          <a:p>
            <a:r>
              <a:rPr lang="en-US"/>
              <a:t>Click to edit Master title style</a:t>
            </a:r>
          </a:p>
        </p:txBody>
      </p:sp>
      <p:sp>
        <p:nvSpPr>
          <p:cNvPr id="1048902" name="Date Placeholder 2"/>
          <p:cNvSpPr>
            <a:spLocks noGrp="1"/>
          </p:cNvSpPr>
          <p:nvPr>
            <p:ph type="dt" sz="half" idx="10"/>
          </p:nvPr>
        </p:nvSpPr>
        <p:spPr/>
        <p:txBody>
          <a:bodyPr/>
          <a:p>
            <a:fld id="{1D8BD707-D9CF-40AE-B4C6-C98DA3205C09}" type="datetimeFigureOut">
              <a:rPr lang="en-US" smtClean="0"/>
              <a:t>10/18/2024</a:t>
            </a:fld>
            <a:endParaRPr lang="en-US"/>
          </a:p>
        </p:txBody>
      </p:sp>
      <p:sp>
        <p:nvSpPr>
          <p:cNvPr id="1048903" name="Footer Placeholder 3"/>
          <p:cNvSpPr>
            <a:spLocks noGrp="1"/>
          </p:cNvSpPr>
          <p:nvPr>
            <p:ph type="ftr" sz="quarter" idx="11"/>
          </p:nvPr>
        </p:nvSpPr>
        <p:spPr/>
        <p:txBody>
          <a:bodyPr/>
          <a:p>
            <a:endParaRPr lang="en-US"/>
          </a:p>
        </p:txBody>
      </p:sp>
      <p:sp>
        <p:nvSpPr>
          <p:cNvPr id="1048904"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4"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10/18/2024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168" name=""/>
        <p:cNvGrpSpPr/>
        <p:nvPr/>
      </p:nvGrpSpPr>
      <p:grpSpPr>
        <a:xfrm>
          <a:off x="0" y="0"/>
          <a:ext cx="0" cy="0"/>
          <a:chOff x="0" y="0"/>
          <a:chExt cx="0" cy="0"/>
        </a:xfrm>
      </p:grpSpPr>
      <p:sp>
        <p:nvSpPr>
          <p:cNvPr id="1048945"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946"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947"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48" name="Date Placeholder 4"/>
          <p:cNvSpPr>
            <a:spLocks noGrp="1"/>
          </p:cNvSpPr>
          <p:nvPr>
            <p:ph type="dt" sz="half" idx="10"/>
          </p:nvPr>
        </p:nvSpPr>
        <p:spPr/>
        <p:txBody>
          <a:bodyPr/>
          <a:p>
            <a:fld id="{1D8BD707-D9CF-40AE-B4C6-C98DA3205C09}" type="datetimeFigureOut">
              <a:rPr lang="en-US" smtClean="0"/>
              <a:t>10/18/2024</a:t>
            </a:fld>
            <a:endParaRPr lang="en-US"/>
          </a:p>
        </p:txBody>
      </p:sp>
      <p:sp>
        <p:nvSpPr>
          <p:cNvPr id="1048949" name="Footer Placeholder 5"/>
          <p:cNvSpPr>
            <a:spLocks noGrp="1"/>
          </p:cNvSpPr>
          <p:nvPr>
            <p:ph type="ftr" sz="quarter" idx="11"/>
          </p:nvPr>
        </p:nvSpPr>
        <p:spPr/>
        <p:txBody>
          <a:bodyPr/>
          <a:p>
            <a:endParaRPr lang="en-US"/>
          </a:p>
        </p:txBody>
      </p:sp>
      <p:sp>
        <p:nvSpPr>
          <p:cNvPr id="1048950"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63" name=""/>
        <p:cNvGrpSpPr/>
        <p:nvPr/>
      </p:nvGrpSpPr>
      <p:grpSpPr>
        <a:xfrm>
          <a:off x="0" y="0"/>
          <a:ext cx="0" cy="0"/>
          <a:chOff x="0" y="0"/>
          <a:chExt cx="0" cy="0"/>
        </a:xfrm>
      </p:grpSpPr>
      <p:sp>
        <p:nvSpPr>
          <p:cNvPr id="1048915"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916"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917"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18" name="Date Placeholder 4"/>
          <p:cNvSpPr>
            <a:spLocks noGrp="1"/>
          </p:cNvSpPr>
          <p:nvPr>
            <p:ph type="dt" sz="half" idx="10"/>
          </p:nvPr>
        </p:nvSpPr>
        <p:spPr/>
        <p:txBody>
          <a:bodyPr/>
          <a:p>
            <a:fld id="{1D8BD707-D9CF-40AE-B4C6-C98DA3205C09}" type="datetimeFigureOut">
              <a:rPr lang="en-US" smtClean="0"/>
              <a:t>10/18/2024</a:t>
            </a:fld>
            <a:endParaRPr lang="en-US"/>
          </a:p>
        </p:txBody>
      </p:sp>
      <p:sp>
        <p:nvSpPr>
          <p:cNvPr id="1048919" name="Footer Placeholder 5"/>
          <p:cNvSpPr>
            <a:spLocks noGrp="1"/>
          </p:cNvSpPr>
          <p:nvPr>
            <p:ph type="ftr" sz="quarter" idx="11"/>
          </p:nvPr>
        </p:nvSpPr>
        <p:spPr/>
        <p:txBody>
          <a:bodyPr/>
          <a:p>
            <a:endParaRPr lang="en-US"/>
          </a:p>
        </p:txBody>
      </p:sp>
      <p:sp>
        <p:nvSpPr>
          <p:cNvPr id="1048920"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2"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10/18/2024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7.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7.xml"/><Relationship Id="rId3" Type="http://schemas.openxmlformats.org/officeDocument/2006/relationships/notesSlide" Target="../notesSlides/notesSlide2.xml"/></Relationships>
</file>

<file path=ppt/slides/_rels/slide31.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4.xml.rels><?xml version="1.0" encoding="UTF-8" standalone="yes"?>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2.xml.rels><?xml version="1.0" encoding="UTF-8" standalone="yes"?>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png"/><Relationship Id="rId3" Type="http://schemas.openxmlformats.org/officeDocument/2006/relationships/image" Target="../media/image44.png"/><Relationship Id="rId4"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image" Target="../media/image45.png"/><Relationship Id="rId2"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54.xml.rels><?xml version="1.0" encoding="UTF-8" standalone="yes"?>
<Relationships xmlns="http://schemas.openxmlformats.org/package/2006/relationships"><Relationship Id="rId1" Type="http://schemas.openxmlformats.org/officeDocument/2006/relationships/image" Target="../media/image49.png"/><Relationship Id="rId2" Type="http://schemas.openxmlformats.org/officeDocument/2006/relationships/image" Target="../media/image50.png"/><Relationship Id="rId3" Type="http://schemas.openxmlformats.org/officeDocument/2006/relationships/image" Target="../media/image51.png"/><Relationship Id="rId4" Type="http://schemas.openxmlformats.org/officeDocument/2006/relationships/image" Target="../media/image52.png"/><Relationship Id="rId5" Type="http://schemas.openxmlformats.org/officeDocument/2006/relationships/image" Target="../media/image53.png"/><Relationship Id="rId6" Type="http://schemas.openxmlformats.org/officeDocument/2006/relationships/slideLayout" Target="../slideLayouts/slideLayout7.xml"/><Relationship Id="rId7" Type="http://schemas.openxmlformats.org/officeDocument/2006/relationships/notesSlide" Target="../notesSlides/notesSlide7.xml"/></Relationships>
</file>

<file path=ppt/slides/_rels/slide6.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grpSp>
        <p:nvGrpSpPr>
          <p:cNvPr id="26" name="Group 2"/>
          <p:cNvGrpSpPr/>
          <p:nvPr/>
        </p:nvGrpSpPr>
        <p:grpSpPr>
          <a:xfrm>
            <a:off x="0" y="0"/>
            <a:ext cx="18288000" cy="10287000"/>
            <a:chOff x="0" y="0"/>
            <a:chExt cx="24384000" cy="13716000"/>
          </a:xfrm>
        </p:grpSpPr>
        <p:sp>
          <p:nvSpPr>
            <p:cNvPr id="1048584"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27" name="Group 4"/>
          <p:cNvGrpSpPr/>
          <p:nvPr/>
        </p:nvGrpSpPr>
        <p:grpSpPr>
          <a:xfrm>
            <a:off x="0" y="0"/>
            <a:ext cx="18288000" cy="10287000"/>
            <a:chOff x="0" y="0"/>
            <a:chExt cx="24384000" cy="13716000"/>
          </a:xfrm>
        </p:grpSpPr>
        <p:sp>
          <p:nvSpPr>
            <p:cNvPr id="1048585"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sp>
        <p:nvSpPr>
          <p:cNvPr id="1048586" name="Freeform 6" descr="preencoded.png"/>
          <p:cNvSpPr/>
          <p:nvPr/>
        </p:nvSpPr>
        <p:spPr>
          <a:xfrm>
            <a:off x="16049019" y="9686925"/>
            <a:ext cx="2153256" cy="514350"/>
          </a:xfrm>
          <a:custGeom>
            <a:avLst/>
            <a:ahLst/>
            <a:rect l="l" t="t" r="r" b="b"/>
            <a:pathLst>
              <a:path w="2153256" h="514350">
                <a:moveTo>
                  <a:pt x="0" y="0"/>
                </a:moveTo>
                <a:lnTo>
                  <a:pt x="2153256" y="0"/>
                </a:lnTo>
                <a:lnTo>
                  <a:pt x="2153256" y="514350"/>
                </a:lnTo>
                <a:lnTo>
                  <a:pt x="0" y="514350"/>
                </a:lnTo>
                <a:lnTo>
                  <a:pt x="0" y="0"/>
                </a:lnTo>
                <a:close/>
              </a:path>
            </a:pathLst>
          </a:custGeom>
          <a:blipFill>
            <a:blip xmlns:r="http://schemas.openxmlformats.org/officeDocument/2006/relationships" r:embed="rId1"/>
            <a:stretch>
              <a:fillRect/>
            </a:stretch>
          </a:blipFill>
        </p:spPr>
        <p:txBody>
          <a:bodyPr/>
          <a:p>
            <a:endParaRPr lang="en-US"/>
          </a:p>
        </p:txBody>
      </p:sp>
      <p:sp>
        <p:nvSpPr>
          <p:cNvPr id="1048587" name="Freeform 7" descr="preencoded.png"/>
          <p:cNvSpPr/>
          <p:nvPr/>
        </p:nvSpPr>
        <p:spPr>
          <a:xfrm>
            <a:off x="11430000" y="0"/>
            <a:ext cx="6858000" cy="10287000"/>
          </a:xfrm>
          <a:custGeom>
            <a:avLst/>
            <a:ahLst/>
            <a:rect l="l" t="t" r="r" b="b"/>
            <a:pathLst>
              <a:path w="6858000" h="10287000">
                <a:moveTo>
                  <a:pt x="0" y="0"/>
                </a:moveTo>
                <a:lnTo>
                  <a:pt x="6858000" y="0"/>
                </a:lnTo>
                <a:lnTo>
                  <a:pt x="6858000" y="10287000"/>
                </a:lnTo>
                <a:lnTo>
                  <a:pt x="0" y="10287000"/>
                </a:lnTo>
                <a:lnTo>
                  <a:pt x="0" y="0"/>
                </a:lnTo>
                <a:close/>
              </a:path>
            </a:pathLst>
          </a:custGeom>
          <a:blipFill>
            <a:blip xmlns:r="http://schemas.openxmlformats.org/officeDocument/2006/relationships" r:embed="rId2"/>
            <a:stretch>
              <a:fillRect/>
            </a:stretch>
          </a:blipFill>
        </p:spPr>
        <p:txBody>
          <a:bodyPr/>
          <a:p>
            <a:endParaRPr lang="en-US"/>
          </a:p>
        </p:txBody>
      </p:sp>
      <p:sp>
        <p:nvSpPr>
          <p:cNvPr id="1048588" name="Freeform 8" descr="preencoded.png"/>
          <p:cNvSpPr/>
          <p:nvPr/>
        </p:nvSpPr>
        <p:spPr>
          <a:xfrm>
            <a:off x="11762035" y="2726680"/>
            <a:ext cx="6193929" cy="4833640"/>
          </a:xfrm>
          <a:custGeom>
            <a:avLst/>
            <a:ahLst/>
            <a:rect l="l" t="t" r="r" b="b"/>
            <a:pathLst>
              <a:path w="6193929" h="4833640">
                <a:moveTo>
                  <a:pt x="0" y="0"/>
                </a:moveTo>
                <a:lnTo>
                  <a:pt x="6193929" y="0"/>
                </a:lnTo>
                <a:lnTo>
                  <a:pt x="6193929" y="4833640"/>
                </a:lnTo>
                <a:lnTo>
                  <a:pt x="0" y="4833640"/>
                </a:lnTo>
                <a:lnTo>
                  <a:pt x="0" y="0"/>
                </a:lnTo>
                <a:close/>
              </a:path>
            </a:pathLst>
          </a:custGeom>
          <a:blipFill>
            <a:blip xmlns:r="http://schemas.openxmlformats.org/officeDocument/2006/relationships" r:embed="rId3"/>
            <a:stretch>
              <a:fillRect/>
            </a:stretch>
          </a:blipFill>
        </p:spPr>
        <p:txBody>
          <a:bodyPr/>
          <a:p>
            <a:endParaRPr lang="en-US"/>
          </a:p>
        </p:txBody>
      </p:sp>
      <p:sp>
        <p:nvSpPr>
          <p:cNvPr id="1048589" name="TextBox 9"/>
          <p:cNvSpPr txBox="1"/>
          <p:nvPr/>
        </p:nvSpPr>
        <p:spPr>
          <a:xfrm>
            <a:off x="1028700" y="2553411"/>
            <a:ext cx="7832741" cy="2942463"/>
          </a:xfrm>
          <a:prstGeom prst="rect"/>
        </p:spPr>
        <p:txBody>
          <a:bodyPr anchor="t" bIns="0" lIns="0" rIns="0" rtlCol="0" tIns="0">
            <a:spAutoFit/>
          </a:bodyPr>
          <a:p>
            <a:pPr algn="l">
              <a:lnSpc>
                <a:spcPts val="7723"/>
              </a:lnSpc>
            </a:pPr>
            <a:r>
              <a:rPr b="1" sz="6188" lang="en-US">
                <a:solidFill>
                  <a:srgbClr val="1F1E1E"/>
                </a:solidFill>
                <a:latin typeface="Arimo Bold"/>
                <a:ea typeface="Arimo Bold"/>
                <a:cs typeface="Arimo Bold"/>
                <a:sym typeface="Arimo Bold"/>
              </a:rPr>
              <a:t>Đánh Giá Các Mô Hình Học Máy Trên Tập Dữ Liệu Dự Báo Thời Tiết</a:t>
            </a:r>
          </a:p>
        </p:txBody>
      </p:sp>
      <p:grpSp>
        <p:nvGrpSpPr>
          <p:cNvPr id="28" name="Group 10"/>
          <p:cNvGrpSpPr/>
          <p:nvPr/>
        </p:nvGrpSpPr>
        <p:grpSpPr>
          <a:xfrm>
            <a:off x="924520" y="8747075"/>
            <a:ext cx="434280" cy="434280"/>
            <a:chOff x="0" y="0"/>
            <a:chExt cx="579040" cy="579040"/>
          </a:xfrm>
        </p:grpSpPr>
        <p:sp>
          <p:nvSpPr>
            <p:cNvPr id="1048590" name="Freeform 11"/>
            <p:cNvSpPr/>
            <p:nvPr/>
          </p:nvSpPr>
          <p:spPr>
            <a:xfrm>
              <a:off x="0" y="0"/>
              <a:ext cx="579120" cy="579120"/>
            </a:xfrm>
            <a:custGeom>
              <a:avLst/>
              <a:ahLst/>
              <a:rect l="l" t="t" r="r" b="b"/>
              <a:pathLst>
                <a:path w="579120" h="579120">
                  <a:moveTo>
                    <a:pt x="0" y="289560"/>
                  </a:moveTo>
                  <a:cubicBezTo>
                    <a:pt x="0" y="129667"/>
                    <a:pt x="129667" y="0"/>
                    <a:pt x="289560" y="0"/>
                  </a:cubicBezTo>
                  <a:cubicBezTo>
                    <a:pt x="291465" y="0"/>
                    <a:pt x="293370" y="889"/>
                    <a:pt x="294513" y="2413"/>
                  </a:cubicBezTo>
                  <a:lnTo>
                    <a:pt x="289560" y="6350"/>
                  </a:lnTo>
                  <a:lnTo>
                    <a:pt x="289560" y="0"/>
                  </a:lnTo>
                  <a:lnTo>
                    <a:pt x="289560" y="6350"/>
                  </a:lnTo>
                  <a:lnTo>
                    <a:pt x="289560" y="0"/>
                  </a:lnTo>
                  <a:cubicBezTo>
                    <a:pt x="449453" y="0"/>
                    <a:pt x="579120" y="129667"/>
                    <a:pt x="579120" y="289560"/>
                  </a:cubicBezTo>
                  <a:cubicBezTo>
                    <a:pt x="579120" y="291973"/>
                    <a:pt x="577723" y="294132"/>
                    <a:pt x="575564" y="295275"/>
                  </a:cubicBezTo>
                  <a:lnTo>
                    <a:pt x="572770" y="289560"/>
                  </a:lnTo>
                  <a:lnTo>
                    <a:pt x="579120" y="289560"/>
                  </a:lnTo>
                  <a:cubicBezTo>
                    <a:pt x="579120" y="449453"/>
                    <a:pt x="449453" y="579120"/>
                    <a:pt x="289560" y="579120"/>
                  </a:cubicBezTo>
                  <a:lnTo>
                    <a:pt x="289560" y="572770"/>
                  </a:lnTo>
                  <a:lnTo>
                    <a:pt x="289560" y="566420"/>
                  </a:lnTo>
                  <a:lnTo>
                    <a:pt x="289560" y="572770"/>
                  </a:lnTo>
                  <a:lnTo>
                    <a:pt x="289560" y="579120"/>
                  </a:lnTo>
                  <a:cubicBezTo>
                    <a:pt x="129667" y="578993"/>
                    <a:pt x="0" y="449453"/>
                    <a:pt x="0" y="289560"/>
                  </a:cubicBezTo>
                  <a:lnTo>
                    <a:pt x="6350" y="289560"/>
                  </a:lnTo>
                  <a:lnTo>
                    <a:pt x="0" y="289560"/>
                  </a:lnTo>
                  <a:moveTo>
                    <a:pt x="12700" y="289560"/>
                  </a:moveTo>
                  <a:lnTo>
                    <a:pt x="6350" y="289560"/>
                  </a:lnTo>
                  <a:lnTo>
                    <a:pt x="12700" y="289560"/>
                  </a:lnTo>
                  <a:cubicBezTo>
                    <a:pt x="12700" y="442468"/>
                    <a:pt x="136652" y="566420"/>
                    <a:pt x="289560" y="566420"/>
                  </a:cubicBezTo>
                  <a:cubicBezTo>
                    <a:pt x="293116" y="566420"/>
                    <a:pt x="295910" y="569214"/>
                    <a:pt x="295910" y="572770"/>
                  </a:cubicBezTo>
                  <a:cubicBezTo>
                    <a:pt x="295910" y="576326"/>
                    <a:pt x="293116" y="579120"/>
                    <a:pt x="289560" y="579120"/>
                  </a:cubicBezTo>
                  <a:cubicBezTo>
                    <a:pt x="286004" y="579120"/>
                    <a:pt x="283210" y="576326"/>
                    <a:pt x="283210" y="572770"/>
                  </a:cubicBezTo>
                  <a:cubicBezTo>
                    <a:pt x="283210" y="569214"/>
                    <a:pt x="286004" y="566420"/>
                    <a:pt x="289560" y="566420"/>
                  </a:cubicBezTo>
                  <a:cubicBezTo>
                    <a:pt x="442468" y="566420"/>
                    <a:pt x="566420" y="442468"/>
                    <a:pt x="566420" y="289560"/>
                  </a:cubicBezTo>
                  <a:cubicBezTo>
                    <a:pt x="566420" y="287147"/>
                    <a:pt x="567817" y="284988"/>
                    <a:pt x="569976" y="283845"/>
                  </a:cubicBezTo>
                  <a:lnTo>
                    <a:pt x="572770" y="289560"/>
                  </a:lnTo>
                  <a:lnTo>
                    <a:pt x="566420" y="289560"/>
                  </a:lnTo>
                  <a:cubicBezTo>
                    <a:pt x="566293" y="136652"/>
                    <a:pt x="442341" y="12700"/>
                    <a:pt x="289560" y="12700"/>
                  </a:cubicBezTo>
                  <a:cubicBezTo>
                    <a:pt x="287655" y="12700"/>
                    <a:pt x="285750" y="11811"/>
                    <a:pt x="284607" y="10287"/>
                  </a:cubicBezTo>
                  <a:lnTo>
                    <a:pt x="289560" y="6350"/>
                  </a:lnTo>
                  <a:lnTo>
                    <a:pt x="289560" y="12700"/>
                  </a:lnTo>
                  <a:cubicBezTo>
                    <a:pt x="136652" y="12700"/>
                    <a:pt x="12700" y="136652"/>
                    <a:pt x="12700" y="289560"/>
                  </a:cubicBezTo>
                  <a:close/>
                </a:path>
              </a:pathLst>
            </a:custGeom>
            <a:solidFill>
              <a:srgbClr val="FFFFFF"/>
            </a:solidFill>
          </p:spPr>
          <p:txBody>
            <a:bodyPr/>
            <a:p>
              <a:endParaRPr lang="en-US"/>
            </a:p>
          </p:txBody>
        </p:sp>
      </p:grpSp>
      <p:sp>
        <p:nvSpPr>
          <p:cNvPr id="1048591" name="TextBox 12"/>
          <p:cNvSpPr txBox="1"/>
          <p:nvPr/>
        </p:nvSpPr>
        <p:spPr>
          <a:xfrm>
            <a:off x="1141660" y="7681852"/>
            <a:ext cx="5814417" cy="2005073"/>
          </a:xfrm>
          <a:prstGeom prst="rect"/>
        </p:spPr>
        <p:txBody>
          <a:bodyPr anchor="t" bIns="0" lIns="0" rIns="0" rtlCol="0" tIns="0">
            <a:spAutoFit/>
          </a:bodyPr>
          <a:p>
            <a:pPr algn="l">
              <a:lnSpc>
                <a:spcPts val="3936"/>
              </a:lnSpc>
            </a:pPr>
            <a:r>
              <a:rPr b="1" sz="3187" lang="en-US">
                <a:solidFill>
                  <a:srgbClr val="1F1E1E"/>
                </a:solidFill>
                <a:latin typeface="Arimo Bold"/>
                <a:ea typeface="Arimo Bold"/>
                <a:cs typeface="Arimo Bold"/>
                <a:sym typeface="Arimo Bold"/>
              </a:rPr>
              <a:t>Trần Đăng Hiếu</a:t>
            </a:r>
          </a:p>
          <a:p>
            <a:pPr algn="l">
              <a:lnSpc>
                <a:spcPts val="3936"/>
              </a:lnSpc>
            </a:pPr>
            <a:r>
              <a:rPr b="1" sz="3187" lang="en-US">
                <a:solidFill>
                  <a:srgbClr val="1F1E1E"/>
                </a:solidFill>
                <a:latin typeface="Arimo Bold"/>
                <a:ea typeface="Arimo Bold"/>
                <a:cs typeface="Arimo Bold"/>
                <a:sym typeface="Arimo Bold"/>
              </a:rPr>
              <a:t>Nguyễn Thị Phương</a:t>
            </a:r>
          </a:p>
          <a:p>
            <a:pPr algn="l">
              <a:lnSpc>
                <a:spcPts val="3936"/>
              </a:lnSpc>
            </a:pPr>
            <a:r>
              <a:rPr b="1" sz="3187" lang="en-US">
                <a:solidFill>
                  <a:srgbClr val="1F1E1E"/>
                </a:solidFill>
                <a:latin typeface="Arimo Bold"/>
                <a:ea typeface="Arimo Bold"/>
                <a:cs typeface="Arimo Bold"/>
                <a:sym typeface="Arimo Bold"/>
              </a:rPr>
              <a:t>Nguyễn Khắc Trung</a:t>
            </a:r>
          </a:p>
          <a:p>
            <a:pPr algn="l">
              <a:lnSpc>
                <a:spcPts val="3937"/>
              </a:lnSpc>
              <a:spcBef>
                <a:spcPct val="0"/>
              </a:spcBef>
            </a:pPr>
            <a:r>
              <a:rPr b="1" sz="3187" lang="en-US">
                <a:solidFill>
                  <a:srgbClr val="1F1E1E"/>
                </a:solidFill>
                <a:latin typeface="Arimo Bold"/>
                <a:ea typeface="Arimo Bold"/>
                <a:cs typeface="Arimo Bold"/>
                <a:sym typeface="Arimo Bold"/>
              </a:rPr>
              <a:t>Nguyễn Trí Duy</a:t>
            </a:r>
          </a:p>
        </p:txBody>
      </p:sp>
      <p:sp>
        <p:nvSpPr>
          <p:cNvPr id="1048592" name="TextBox 13"/>
          <p:cNvSpPr txBox="1"/>
          <p:nvPr/>
        </p:nvSpPr>
        <p:spPr>
          <a:xfrm>
            <a:off x="1141660" y="6923697"/>
            <a:ext cx="5814417" cy="657956"/>
          </a:xfrm>
          <a:prstGeom prst="rect"/>
        </p:spPr>
        <p:txBody>
          <a:bodyPr anchor="t" bIns="0" lIns="0" rIns="0" rtlCol="0" tIns="0">
            <a:spAutoFit/>
          </a:bodyPr>
          <a:p>
            <a:pPr algn="l">
              <a:lnSpc>
                <a:spcPts val="5049"/>
              </a:lnSpc>
              <a:spcBef>
                <a:spcPct val="0"/>
              </a:spcBef>
            </a:pPr>
            <a:r>
              <a:rPr b="1" sz="4087" lang="en-US">
                <a:solidFill>
                  <a:srgbClr val="1F1E1E"/>
                </a:solidFill>
                <a:latin typeface="Arimo Bold"/>
                <a:ea typeface="Arimo Bold"/>
                <a:cs typeface="Arimo Bold"/>
                <a:sym typeface="Arimo Bold"/>
              </a:rPr>
              <a:t>Nhóm 8:</a:t>
            </a:r>
          </a:p>
        </p:txBody>
      </p:sp>
      <p:sp>
        <p:nvSpPr>
          <p:cNvPr id="1048593" name="TextBox 14"/>
          <p:cNvSpPr txBox="1"/>
          <p:nvPr/>
        </p:nvSpPr>
        <p:spPr>
          <a:xfrm>
            <a:off x="1028700" y="971550"/>
            <a:ext cx="7832741" cy="1128422"/>
          </a:xfrm>
          <a:prstGeom prst="rect"/>
        </p:spPr>
        <p:txBody>
          <a:bodyPr anchor="t" bIns="0" lIns="0" rIns="0" rtlCol="0" tIns="0">
            <a:spAutoFit/>
          </a:bodyPr>
          <a:p>
            <a:pPr algn="l">
              <a:lnSpc>
                <a:spcPts val="8846"/>
              </a:lnSpc>
            </a:pPr>
            <a:r>
              <a:rPr b="1" sz="7088" lang="en-US">
                <a:solidFill>
                  <a:srgbClr val="1F1E1E"/>
                </a:solidFill>
                <a:latin typeface="Arimo Bold"/>
                <a:ea typeface="Arimo Bold"/>
                <a:cs typeface="Arimo Bold"/>
                <a:sym typeface="Arimo Bold"/>
              </a:rPr>
              <a:t>Technical report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27" name="Freeform 2"/>
          <p:cNvSpPr/>
          <p:nvPr/>
        </p:nvSpPr>
        <p:spPr>
          <a:xfrm>
            <a:off x="1171900" y="3246641"/>
            <a:ext cx="15944199" cy="5616707"/>
          </a:xfrm>
          <a:custGeom>
            <a:avLst/>
            <a:ahLst/>
            <a:rect l="l" t="t" r="r" b="b"/>
            <a:pathLst>
              <a:path w="15944199" h="5616707">
                <a:moveTo>
                  <a:pt x="0" y="0"/>
                </a:moveTo>
                <a:lnTo>
                  <a:pt x="15944200" y="0"/>
                </a:lnTo>
                <a:lnTo>
                  <a:pt x="15944200" y="5616706"/>
                </a:lnTo>
                <a:lnTo>
                  <a:pt x="0" y="5616706"/>
                </a:lnTo>
                <a:lnTo>
                  <a:pt x="0" y="0"/>
                </a:lnTo>
                <a:close/>
              </a:path>
            </a:pathLst>
          </a:custGeom>
          <a:blipFill>
            <a:blip xmlns:r="http://schemas.openxmlformats.org/officeDocument/2006/relationships" r:embed="rId1"/>
            <a:stretch>
              <a:fillRect/>
            </a:stretch>
          </a:blipFill>
        </p:spPr>
        <p:txBody>
          <a:bodyPr/>
          <a:p>
            <a:endParaRPr lang="en-US"/>
          </a:p>
        </p:txBody>
      </p:sp>
      <p:sp>
        <p:nvSpPr>
          <p:cNvPr id="1048628"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Sau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Mô tả dữ liệu</a:t>
            </a:r>
          </a:p>
        </p:txBody>
      </p:sp>
      <p:sp>
        <p:nvSpPr>
          <p:cNvPr id="1048629"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30" name="Freeform 2"/>
          <p:cNvSpPr/>
          <p:nvPr/>
        </p:nvSpPr>
        <p:spPr>
          <a:xfrm>
            <a:off x="517308" y="3806246"/>
            <a:ext cx="7388861" cy="3823530"/>
          </a:xfrm>
          <a:custGeom>
            <a:avLst/>
            <a:ahLst/>
            <a:rect l="l" t="t" r="r" b="b"/>
            <a:pathLst>
              <a:path w="7388861" h="3823530">
                <a:moveTo>
                  <a:pt x="0" y="0"/>
                </a:moveTo>
                <a:lnTo>
                  <a:pt x="7388861" y="0"/>
                </a:lnTo>
                <a:lnTo>
                  <a:pt x="7388861" y="3823530"/>
                </a:lnTo>
                <a:lnTo>
                  <a:pt x="0" y="3823530"/>
                </a:lnTo>
                <a:lnTo>
                  <a:pt x="0" y="0"/>
                </a:lnTo>
                <a:close/>
              </a:path>
            </a:pathLst>
          </a:custGeom>
          <a:blipFill>
            <a:blip xmlns:r="http://schemas.openxmlformats.org/officeDocument/2006/relationships" r:embed="rId1"/>
            <a:stretch>
              <a:fillRect r="-9359"/>
            </a:stretch>
          </a:blipFill>
        </p:spPr>
        <p:txBody>
          <a:bodyPr/>
          <a:p>
            <a:endParaRPr lang="en-US"/>
          </a:p>
        </p:txBody>
      </p:sp>
      <p:sp>
        <p:nvSpPr>
          <p:cNvPr id="1048631" name="Freeform 3"/>
          <p:cNvSpPr/>
          <p:nvPr/>
        </p:nvSpPr>
        <p:spPr>
          <a:xfrm>
            <a:off x="8848041" y="3750309"/>
            <a:ext cx="7580621" cy="3879467"/>
          </a:xfrm>
          <a:custGeom>
            <a:avLst/>
            <a:ahLst/>
            <a:rect l="l" t="t" r="r" b="b"/>
            <a:pathLst>
              <a:path w="7580621" h="3879467">
                <a:moveTo>
                  <a:pt x="0" y="0"/>
                </a:moveTo>
                <a:lnTo>
                  <a:pt x="7580622" y="0"/>
                </a:lnTo>
                <a:lnTo>
                  <a:pt x="7580622" y="3879467"/>
                </a:lnTo>
                <a:lnTo>
                  <a:pt x="0" y="3879467"/>
                </a:lnTo>
                <a:lnTo>
                  <a:pt x="0" y="0"/>
                </a:lnTo>
                <a:close/>
              </a:path>
            </a:pathLst>
          </a:custGeom>
          <a:blipFill>
            <a:blip xmlns:r="http://schemas.openxmlformats.org/officeDocument/2006/relationships" r:embed="rId2"/>
            <a:stretch>
              <a:fillRect r="-987"/>
            </a:stretch>
          </a:blipFill>
        </p:spPr>
        <p:txBody>
          <a:bodyPr/>
          <a:p>
            <a:endParaRPr lang="en-US"/>
          </a:p>
        </p:txBody>
      </p:sp>
      <p:sp>
        <p:nvSpPr>
          <p:cNvPr id="1048632" name="TextBox 4"/>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Sau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Giá trị trung bình</a:t>
            </a:r>
          </a:p>
        </p:txBody>
      </p:sp>
      <p:sp>
        <p:nvSpPr>
          <p:cNvPr id="1048633" name="TextBox 5"/>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
        <p:nvSpPr>
          <p:cNvPr id="1048634" name="TextBox 6"/>
          <p:cNvSpPr txBox="1"/>
          <p:nvPr/>
        </p:nvSpPr>
        <p:spPr>
          <a:xfrm>
            <a:off x="7906168" y="2441777"/>
            <a:ext cx="4743031" cy="499999"/>
          </a:xfrm>
          <a:prstGeom prst="rect"/>
        </p:spPr>
        <p:txBody>
          <a:bodyPr anchor="t" bIns="0" lIns="0" rIns="0" rtlCol="0" tIns="0" wrap="square">
            <a:spAutoFit/>
          </a:bodyPr>
          <a:p>
            <a:pPr algn="ctr" indent="-516136" lvl="3" marL="2064544">
              <a:lnSpc>
                <a:spcPts val="3937"/>
              </a:lnSpc>
              <a:buFont typeface="Arial"/>
              <a:buChar char="￭"/>
            </a:pPr>
            <a:r>
              <a:rPr dirty="0" sz="3187" lang="en-US" err="1">
                <a:solidFill>
                  <a:srgbClr val="000000"/>
                </a:solidFill>
                <a:latin typeface="Arimo"/>
                <a:ea typeface="Arimo"/>
                <a:cs typeface="Arimo"/>
                <a:sym typeface="Arimo"/>
              </a:rPr>
              <a:t>Giá</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trị</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trung</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vị</a:t>
            </a:r>
            <a:endParaRPr dirty="0" sz="3187" lang="en-US">
              <a:solidFill>
                <a:srgbClr val="000000"/>
              </a:solidFill>
              <a:latin typeface="Arimo"/>
              <a:ea typeface="Arimo"/>
              <a:cs typeface="Arimo"/>
              <a:sym typeface="Arim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35" name="Freeform 2"/>
          <p:cNvSpPr/>
          <p:nvPr/>
        </p:nvSpPr>
        <p:spPr>
          <a:xfrm>
            <a:off x="2288116" y="3246641"/>
            <a:ext cx="13711767" cy="1930538"/>
          </a:xfrm>
          <a:custGeom>
            <a:avLst/>
            <a:ahLst/>
            <a:rect l="l" t="t" r="r" b="b"/>
            <a:pathLst>
              <a:path w="13711767" h="1930538">
                <a:moveTo>
                  <a:pt x="0" y="0"/>
                </a:moveTo>
                <a:lnTo>
                  <a:pt x="13711768" y="0"/>
                </a:lnTo>
                <a:lnTo>
                  <a:pt x="13711768" y="1930537"/>
                </a:lnTo>
                <a:lnTo>
                  <a:pt x="0" y="1930537"/>
                </a:lnTo>
                <a:lnTo>
                  <a:pt x="0" y="0"/>
                </a:lnTo>
                <a:close/>
              </a:path>
            </a:pathLst>
          </a:custGeom>
          <a:blipFill>
            <a:blip xmlns:r="http://schemas.openxmlformats.org/officeDocument/2006/relationships" r:embed="rId1"/>
            <a:stretch>
              <a:fillRect/>
            </a:stretch>
          </a:blipFill>
        </p:spPr>
        <p:txBody>
          <a:bodyPr/>
          <a:p>
            <a:endParaRPr lang="en-US"/>
          </a:p>
        </p:txBody>
      </p:sp>
      <p:sp>
        <p:nvSpPr>
          <p:cNvPr id="1048636"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Sau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Giá trị nhiều nhất</a:t>
            </a:r>
          </a:p>
        </p:txBody>
      </p:sp>
      <p:sp>
        <p:nvSpPr>
          <p:cNvPr id="1048637"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38" name="Freeform 2"/>
          <p:cNvSpPr/>
          <p:nvPr/>
        </p:nvSpPr>
        <p:spPr>
          <a:xfrm>
            <a:off x="7783299" y="2182643"/>
            <a:ext cx="9846149" cy="7853300"/>
          </a:xfrm>
          <a:custGeom>
            <a:avLst/>
            <a:ahLst/>
            <a:rect l="l" t="t" r="r" b="b"/>
            <a:pathLst>
              <a:path w="9846149" h="7853300">
                <a:moveTo>
                  <a:pt x="0" y="0"/>
                </a:moveTo>
                <a:lnTo>
                  <a:pt x="9846149" y="0"/>
                </a:lnTo>
                <a:lnTo>
                  <a:pt x="9846149" y="7853300"/>
                </a:lnTo>
                <a:lnTo>
                  <a:pt x="0" y="7853300"/>
                </a:lnTo>
                <a:lnTo>
                  <a:pt x="0" y="0"/>
                </a:lnTo>
                <a:close/>
              </a:path>
            </a:pathLst>
          </a:custGeom>
          <a:blipFill>
            <a:blip xmlns:r="http://schemas.openxmlformats.org/officeDocument/2006/relationships" r:embed="rId1"/>
            <a:stretch>
              <a:fillRect/>
            </a:stretch>
          </a:blipFill>
        </p:spPr>
        <p:txBody>
          <a:bodyPr/>
          <a:p>
            <a:endParaRPr lang="en-US"/>
          </a:p>
        </p:txBody>
      </p:sp>
      <p:sp>
        <p:nvSpPr>
          <p:cNvPr id="1048639"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Sau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Ma trận tương quan:</a:t>
            </a:r>
          </a:p>
        </p:txBody>
      </p:sp>
      <p:sp>
        <p:nvSpPr>
          <p:cNvPr id="1048640"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
        <p:nvSpPr>
          <p:cNvPr id="1048641" name="TextBox 5"/>
          <p:cNvSpPr txBox="1"/>
          <p:nvPr/>
        </p:nvSpPr>
        <p:spPr>
          <a:xfrm>
            <a:off x="1009417" y="3876736"/>
            <a:ext cx="6326616" cy="4448556"/>
          </a:xfrm>
          <a:prstGeom prst="rect"/>
        </p:spPr>
        <p:txBody>
          <a:bodyPr anchor="t" bIns="0" lIns="0" rIns="0" rtlCol="0" tIns="0">
            <a:spAutoFit/>
          </a:bodyPr>
          <a:p>
            <a:pPr algn="l">
              <a:lnSpc>
                <a:spcPts val="5004"/>
              </a:lnSpc>
            </a:pPr>
            <a:r>
              <a:rPr sz="4051" lang="en-US">
                <a:solidFill>
                  <a:srgbClr val="000000"/>
                </a:solidFill>
                <a:latin typeface="Arimo"/>
                <a:ea typeface="Arimo"/>
                <a:cs typeface="Arimo"/>
                <a:sym typeface="Arimo"/>
              </a:rPr>
              <a:t>Cho thấy có mối quan hệ mạnh giữa nhiệt độ tối đa và tối thiểu, nhưng hầu hết các biến khác như lượng mưa và gió có mối liên hệ yếu hoặc trung bình với nhau.</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42" name="Freeform 2"/>
          <p:cNvSpPr/>
          <p:nvPr/>
        </p:nvSpPr>
        <p:spPr>
          <a:xfrm>
            <a:off x="1883143" y="3246641"/>
            <a:ext cx="14138342" cy="6874769"/>
          </a:xfrm>
          <a:custGeom>
            <a:avLst/>
            <a:ahLst/>
            <a:rect l="l" t="t" r="r" b="b"/>
            <a:pathLst>
              <a:path w="14138342" h="6874769">
                <a:moveTo>
                  <a:pt x="0" y="0"/>
                </a:moveTo>
                <a:lnTo>
                  <a:pt x="14138343" y="0"/>
                </a:lnTo>
                <a:lnTo>
                  <a:pt x="14138343" y="6874769"/>
                </a:lnTo>
                <a:lnTo>
                  <a:pt x="0" y="6874769"/>
                </a:lnTo>
                <a:lnTo>
                  <a:pt x="0" y="0"/>
                </a:lnTo>
                <a:close/>
              </a:path>
            </a:pathLst>
          </a:custGeom>
          <a:blipFill>
            <a:blip xmlns:r="http://schemas.openxmlformats.org/officeDocument/2006/relationships" r:embed="rId1"/>
            <a:stretch>
              <a:fillRect/>
            </a:stretch>
          </a:blipFill>
        </p:spPr>
        <p:txBody>
          <a:bodyPr/>
          <a:p>
            <a:endParaRPr lang="en-US"/>
          </a:p>
        </p:txBody>
      </p:sp>
      <p:sp>
        <p:nvSpPr>
          <p:cNvPr id="1048643"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Sau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Phân bố dữ liệu</a:t>
            </a:r>
          </a:p>
        </p:txBody>
      </p:sp>
      <p:sp>
        <p:nvSpPr>
          <p:cNvPr id="1048644"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45" name="Freeform 2"/>
          <p:cNvSpPr/>
          <p:nvPr/>
        </p:nvSpPr>
        <p:spPr>
          <a:xfrm>
            <a:off x="11946297" y="3945297"/>
            <a:ext cx="6341703" cy="6341703"/>
          </a:xfrm>
          <a:custGeom>
            <a:avLst/>
            <a:ahLst/>
            <a:rect l="l" t="t" r="r" b="b"/>
            <a:pathLst>
              <a:path w="6341703" h="6341703">
                <a:moveTo>
                  <a:pt x="0" y="0"/>
                </a:moveTo>
                <a:lnTo>
                  <a:pt x="6341703" y="0"/>
                </a:lnTo>
                <a:lnTo>
                  <a:pt x="6341703" y="6341703"/>
                </a:lnTo>
                <a:lnTo>
                  <a:pt x="0" y="6341703"/>
                </a:lnTo>
                <a:lnTo>
                  <a:pt x="0" y="0"/>
                </a:lnTo>
                <a:close/>
              </a:path>
            </a:pathLst>
          </a:custGeom>
          <a:blipFill>
            <a:blip xmlns:r="http://schemas.openxmlformats.org/officeDocument/2006/relationships" r:embed="rId1"/>
            <a:stretch>
              <a:fillRect/>
            </a:stretch>
          </a:blipFill>
        </p:spPr>
        <p:txBody>
          <a:bodyPr/>
          <a:p>
            <a:endParaRPr lang="en-US"/>
          </a:p>
        </p:txBody>
      </p:sp>
      <p:sp>
        <p:nvSpPr>
          <p:cNvPr id="1048646" name="TextBox 3"/>
          <p:cNvSpPr txBox="1"/>
          <p:nvPr/>
        </p:nvSpPr>
        <p:spPr>
          <a:xfrm>
            <a:off x="1028700" y="1000125"/>
            <a:ext cx="15618599" cy="1361719"/>
          </a:xfrm>
          <a:prstGeom prst="rect"/>
        </p:spPr>
        <p:txBody>
          <a:bodyPr anchor="t" bIns="0" lIns="0" rIns="0" rtlCol="0" tIns="0">
            <a:spAutoFit/>
          </a:bodyPr>
          <a:p>
            <a:pPr algn="l">
              <a:lnSpc>
                <a:spcPts val="5391"/>
              </a:lnSpc>
              <a:spcBef>
                <a:spcPct val="0"/>
              </a:spcBef>
            </a:pPr>
            <a:r>
              <a:rPr sz="4365" lang="en-US">
                <a:solidFill>
                  <a:srgbClr val="000000"/>
                </a:solidFill>
                <a:latin typeface="Arimo"/>
                <a:ea typeface="Arimo"/>
                <a:cs typeface="Arimo"/>
                <a:sym typeface="Arimo"/>
              </a:rPr>
              <a:t>=&gt; Nhận xét: Dữ liệu trước và sau khi xử lý không có sự thay đổi, cho thấy dữ liệu đã khá tốt và có thể đem vào trainning</a:t>
            </a:r>
          </a:p>
        </p:txBody>
      </p:sp>
      <p:sp>
        <p:nvSpPr>
          <p:cNvPr id="1048647" name="TextBox 4"/>
          <p:cNvSpPr txBox="1"/>
          <p:nvPr/>
        </p:nvSpPr>
        <p:spPr>
          <a:xfrm>
            <a:off x="882905" y="3543300"/>
            <a:ext cx="10917597" cy="4801892"/>
          </a:xfrm>
          <a:prstGeom prst="rect"/>
        </p:spPr>
        <p:txBody>
          <a:bodyPr anchor="t" bIns="0" lIns="0" rIns="0" rtlCol="0" tIns="0">
            <a:spAutoFit/>
          </a:bodyPr>
          <a:p>
            <a:pPr algn="l">
              <a:lnSpc>
                <a:spcPts val="5396"/>
              </a:lnSpc>
              <a:spcBef>
                <a:spcPct val="0"/>
              </a:spcBef>
            </a:pPr>
            <a:r>
              <a:rPr dirty="0" sz="4370" lang="en-US" err="1">
                <a:solidFill>
                  <a:srgbClr val="000000"/>
                </a:solidFill>
                <a:latin typeface="Arimo"/>
                <a:ea typeface="Arimo"/>
                <a:cs typeface="Arimo"/>
                <a:sym typeface="Arimo"/>
              </a:rPr>
              <a:t>Báo</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cáo</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này</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đánh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các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mô</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hình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học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máy</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Hiệu</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suất</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của</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mỗi</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mô</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hình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được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đánh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giá</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dựa</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trên</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các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thước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đo</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chính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gồm</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Độ</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chính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xác</a:t>
            </a:r>
            <a:r>
              <a:rPr dirty="0" sz="4370" lang="en-US">
                <a:solidFill>
                  <a:srgbClr val="000000"/>
                </a:solidFill>
                <a:latin typeface="Arimo"/>
                <a:ea typeface="Arimo"/>
                <a:cs typeface="Arimo"/>
                <a:sym typeface="Arimo"/>
              </a:rPr>
              <a:t> (Accuracy), </a:t>
            </a:r>
            <a:r>
              <a:rPr dirty="0" sz="4370" lang="en-US" err="1">
                <a:solidFill>
                  <a:srgbClr val="000000"/>
                </a:solidFill>
                <a:latin typeface="Arimo"/>
                <a:ea typeface="Arimo"/>
                <a:cs typeface="Arimo"/>
                <a:sym typeface="Arimo"/>
              </a:rPr>
              <a:t>Độ</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chính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xác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theo</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nhãn</a:t>
            </a:r>
            <a:r>
              <a:rPr dirty="0" sz="4370" lang="en-US">
                <a:solidFill>
                  <a:srgbClr val="000000"/>
                </a:solidFill>
                <a:latin typeface="Arimo"/>
                <a:ea typeface="Arimo"/>
                <a:cs typeface="Arimo"/>
                <a:sym typeface="Arimo"/>
              </a:rPr>
              <a:t> (Precision), </a:t>
            </a:r>
            <a:r>
              <a:rPr dirty="0" sz="4370" lang="en-US" err="1">
                <a:solidFill>
                  <a:srgbClr val="000000"/>
                </a:solidFill>
                <a:latin typeface="Arimo"/>
                <a:ea typeface="Arimo"/>
                <a:cs typeface="Arimo"/>
                <a:sym typeface="Arimo"/>
              </a:rPr>
              <a:t>Độ</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hồi</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đáp</a:t>
            </a:r>
            <a:r>
              <a:rPr dirty="0" sz="4370" lang="en-US">
                <a:solidFill>
                  <a:srgbClr val="000000"/>
                </a:solidFill>
                <a:latin typeface="Arimo"/>
                <a:ea typeface="Arimo"/>
                <a:cs typeface="Arimo"/>
                <a:sym typeface="Arimo"/>
              </a:rPr>
              <a:t> (Recall), </a:t>
            </a:r>
            <a:r>
              <a:rPr dirty="0" sz="4370" lang="en-US" err="1">
                <a:solidFill>
                  <a:srgbClr val="000000"/>
                </a:solidFill>
                <a:latin typeface="Arimo"/>
                <a:ea typeface="Arimo"/>
                <a:cs typeface="Arimo"/>
                <a:sym typeface="Arimo"/>
              </a:rPr>
              <a:t>và</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Chỉ</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số</a:t>
            </a:r>
            <a:r>
              <a:rPr dirty="0" sz="4370" lang="en-US">
                <a:solidFill>
                  <a:srgbClr val="000000"/>
                </a:solidFill>
                <a:latin typeface="Arimo"/>
                <a:ea typeface="Arimo"/>
                <a:cs typeface="Arimo"/>
                <a:sym typeface="Arimo"/>
              </a:rPr>
              <a:t> F1 (F1 Score). </a:t>
            </a:r>
            <a:r>
              <a:rPr dirty="0" sz="4370" lang="en-US" err="1">
                <a:solidFill>
                  <a:srgbClr val="000000"/>
                </a:solidFill>
                <a:latin typeface="Arimo"/>
                <a:ea typeface="Arimo"/>
                <a:cs typeface="Arimo"/>
                <a:sym typeface="Arimo"/>
              </a:rPr>
              <a:t>Mục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đích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là</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xác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định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mô</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hình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nào</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dự</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đoán</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thời</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tiết</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chính</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xác</a:t>
            </a:r>
            <a:r>
              <a:rPr dirty="0" sz="4370" lang="en-US">
                <a:solidFill>
                  <a:srgbClr val="000000"/>
                </a:solidFill>
                <a:latin typeface="Arimo"/>
                <a:ea typeface="Arimo"/>
                <a:cs typeface="Arimo"/>
                <a:sym typeface="Arimo"/>
              </a:rPr>
              <a:t> </a:t>
            </a:r>
            <a:r>
              <a:rPr dirty="0" sz="4370" lang="en-US" err="1">
                <a:solidFill>
                  <a:srgbClr val="000000"/>
                </a:solidFill>
                <a:latin typeface="Arimo"/>
                <a:ea typeface="Arimo"/>
                <a:cs typeface="Arimo"/>
                <a:sym typeface="Arimo"/>
              </a:rPr>
              <a:t>nhất</a:t>
            </a:r>
            <a:r>
              <a:rPr dirty="0" sz="4370" lang="en-US">
                <a:solidFill>
                  <a:srgbClr val="000000"/>
                </a:solidFill>
                <a:latin typeface="Arimo"/>
                <a:ea typeface="Arimo"/>
                <a:cs typeface="Arimo"/>
                <a:sym typeface="Arimo"/>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graphicFrame>
        <p:nvGraphicFramePr>
          <p:cNvPr id="4194304" name="Table 2"/>
          <p:cNvGraphicFramePr>
            <a:graphicFrameLocks noGrp="1"/>
          </p:cNvGraphicFramePr>
          <p:nvPr/>
        </p:nvGraphicFramePr>
        <p:xfrm>
          <a:off x="319476" y="1485900"/>
          <a:ext cx="17564394" cy="7621443"/>
        </p:xfrm>
        <a:graphic>
          <a:graphicData uri="http://schemas.openxmlformats.org/drawingml/2006/table">
            <a:tbl>
              <a:tblPr/>
              <a:tblGrid>
                <a:gridCol w="3469302"/>
                <a:gridCol w="3469302"/>
                <a:gridCol w="3469302"/>
                <a:gridCol w="3469302"/>
                <a:gridCol w="3687186"/>
              </a:tblGrid>
              <a:tr h="988977">
                <a:tc>
                  <a:txBody>
                    <a:bodyPr/>
                    <a:p>
                      <a:pPr algn="l">
                        <a:lnSpc>
                          <a:spcPts val="4899"/>
                        </a:lnSpc>
                      </a:pPr>
                      <a:r>
                        <a:rPr dirty="0" sz="3499" lang="en-US">
                          <a:solidFill>
                            <a:srgbClr val="000000"/>
                          </a:solidFill>
                          <a:latin typeface="Arimo"/>
                          <a:ea typeface="Arimo"/>
                          <a:cs typeface="Arimo"/>
                          <a:sym typeface="Arimo"/>
                        </a:rPr>
                        <a:t> </a:t>
                      </a:r>
                      <a:endParaRPr dirty="0"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Accuracy</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dirty="0" sz="3499" lang="en-US">
                          <a:solidFill>
                            <a:srgbClr val="000000"/>
                          </a:solidFill>
                          <a:latin typeface="Arimo"/>
                          <a:ea typeface="Arimo"/>
                          <a:cs typeface="Arimo"/>
                          <a:sym typeface="Arimo"/>
                        </a:rPr>
                        <a:t>Precision</a:t>
                      </a:r>
                      <a:endParaRPr dirty="0"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Recall</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F1 Score</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1582465">
                <a:tc>
                  <a:txBody>
                    <a:bodyPr/>
                    <a:p>
                      <a:pPr algn="l">
                        <a:lnSpc>
                          <a:spcPts val="4899"/>
                        </a:lnSpc>
                      </a:pPr>
                      <a:r>
                        <a:rPr sz="3499" lang="en-US">
                          <a:solidFill>
                            <a:srgbClr val="000000"/>
                          </a:solidFill>
                          <a:latin typeface="Arimo"/>
                          <a:ea typeface="Arimo"/>
                          <a:cs typeface="Arimo"/>
                          <a:sym typeface="Arimo"/>
                        </a:rPr>
                        <a:t>Tên chỉ số</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Độ chính xác</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Độ chính xác theo nhãn</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Độ hồi đáp</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Chỉ số F1</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4061024">
                <a:tc>
                  <a:txBody>
                    <a:bodyPr/>
                    <a:p>
                      <a:pPr algn="l">
                        <a:lnSpc>
                          <a:spcPts val="4899"/>
                        </a:lnSpc>
                      </a:pPr>
                      <a:r>
                        <a:rPr sz="3499" lang="en-US">
                          <a:solidFill>
                            <a:srgbClr val="000000"/>
                          </a:solidFill>
                          <a:latin typeface="Arimo"/>
                          <a:ea typeface="Arimo"/>
                          <a:cs typeface="Arimo"/>
                          <a:sym typeface="Arimo"/>
                        </a:rPr>
                        <a:t>Mục đích</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Đánh giá tỷ lệ dự đoán đúng trên tổng số dự đoán</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Đánh giá khả năng mô hình chỉ ra nhãn đúng trong số các dự đoán đúng</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Đánh giá khả năng mô hình nhận diện đúng các nhãn thực</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Đánh giá sự cân bằng giữa Precision và Recall</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988977">
                <a:tc>
                  <a:txBody>
                    <a:bodyPr/>
                    <a:p>
                      <a:pPr algn="l">
                        <a:lnSpc>
                          <a:spcPts val="4899"/>
                        </a:lnSpc>
                      </a:pPr>
                      <a:r>
                        <a:rPr sz="3499" lang="en-US">
                          <a:solidFill>
                            <a:srgbClr val="000000"/>
                          </a:solidFill>
                          <a:latin typeface="Arimo"/>
                          <a:ea typeface="Arimo"/>
                          <a:cs typeface="Arimo"/>
                          <a:sym typeface="Arimo"/>
                        </a:rPr>
                        <a:t>Giá trị</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[0,1]</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dirty="0" sz="3499" lang="en-US">
                          <a:solidFill>
                            <a:srgbClr val="000000"/>
                          </a:solidFill>
                          <a:latin typeface="Arimo"/>
                          <a:ea typeface="Arimo"/>
                          <a:cs typeface="Arimo"/>
                          <a:sym typeface="Arimo"/>
                        </a:rPr>
                        <a:t>[0,1]</a:t>
                      </a:r>
                      <a:endParaRPr dirty="0"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sz="3499" lang="en-US">
                          <a:solidFill>
                            <a:srgbClr val="000000"/>
                          </a:solidFill>
                          <a:latin typeface="Arimo"/>
                          <a:ea typeface="Arimo"/>
                          <a:cs typeface="Arimo"/>
                          <a:sym typeface="Arimo"/>
                        </a:rPr>
                        <a:t>[0,1]</a:t>
                      </a:r>
                      <a:endParaRPr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p>
                      <a:pPr algn="l">
                        <a:lnSpc>
                          <a:spcPts val="4899"/>
                        </a:lnSpc>
                      </a:pPr>
                      <a:r>
                        <a:rPr dirty="0" sz="3499" lang="en-US">
                          <a:solidFill>
                            <a:srgbClr val="000000"/>
                          </a:solidFill>
                          <a:latin typeface="Arimo"/>
                          <a:ea typeface="Arimo"/>
                          <a:cs typeface="Arimo"/>
                          <a:sym typeface="Arimo"/>
                        </a:rPr>
                        <a:t>[0,1]</a:t>
                      </a:r>
                      <a:endParaRPr dirty="0" sz="1100" lang="en-US"/>
                    </a:p>
                  </a:txBody>
                  <a:tcPr marL="114300" marR="114300" marT="114300" marB="1143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bl>
          </a:graphicData>
        </a:graphic>
      </p:graphicFrame>
      <p:sp>
        <p:nvSpPr>
          <p:cNvPr id="1048648" name="TextBox 3"/>
          <p:cNvSpPr txBox="1"/>
          <p:nvPr/>
        </p:nvSpPr>
        <p:spPr>
          <a:xfrm>
            <a:off x="319476" y="312441"/>
            <a:ext cx="7150894"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2. Các chỉ số đánh giá</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90" name=""/>
        <p:cNvGrpSpPr/>
        <p:nvPr/>
      </p:nvGrpSpPr>
      <p:grpSpPr>
        <a:xfrm>
          <a:off x="0" y="0"/>
          <a:ext cx="0" cy="0"/>
          <a:chOff x="0" y="0"/>
          <a:chExt cx="0" cy="0"/>
        </a:xfrm>
      </p:grpSpPr>
      <p:graphicFrame>
        <p:nvGraphicFramePr>
          <p:cNvPr id="4194305" name="Table 2"/>
          <p:cNvGraphicFramePr>
            <a:graphicFrameLocks noGrp="1"/>
          </p:cNvGraphicFramePr>
          <p:nvPr/>
        </p:nvGraphicFramePr>
        <p:xfrm>
          <a:off x="319476" y="1104900"/>
          <a:ext cx="16939824" cy="9906000"/>
        </p:xfrm>
        <a:graphic>
          <a:graphicData uri="http://schemas.openxmlformats.org/drawingml/2006/table">
            <a:tbl>
              <a:tblPr/>
              <a:tblGrid>
                <a:gridCol w="1509324"/>
                <a:gridCol w="3921944"/>
                <a:gridCol w="3850456"/>
                <a:gridCol w="3855974"/>
                <a:gridCol w="3802126"/>
              </a:tblGrid>
              <a:tr h="9906000">
                <a:tc>
                  <a:txBody>
                    <a:bodyPr/>
                    <a:p>
                      <a:pPr algn="l">
                        <a:lnSpc>
                          <a:spcPts val="4900"/>
                        </a:lnSpc>
                      </a:pPr>
                      <a:r>
                        <a:rPr dirty="0" sz="3500" lang="en-US">
                          <a:solidFill>
                            <a:srgbClr val="000000"/>
                          </a:solidFill>
                          <a:latin typeface="Arimo"/>
                          <a:ea typeface="Arimo"/>
                          <a:cs typeface="Arimo"/>
                          <a:sym typeface="Arimo"/>
                        </a:rPr>
                        <a:t>Ý </a:t>
                      </a:r>
                      <a:r>
                        <a:rPr dirty="0" sz="3500" lang="en-US" err="1">
                          <a:solidFill>
                            <a:srgbClr val="000000"/>
                          </a:solidFill>
                          <a:latin typeface="Arimo"/>
                          <a:ea typeface="Arimo"/>
                          <a:cs typeface="Arimo"/>
                          <a:sym typeface="Arimo"/>
                        </a:rPr>
                        <a:t>nghĩa</a:t>
                      </a:r>
                      <a:endParaRPr dirty="0"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Giá</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trị</a:t>
                      </a:r>
                      <a:r>
                        <a:rPr dirty="0" sz="3500" lang="en-US">
                          <a:solidFill>
                            <a:srgbClr val="000000"/>
                          </a:solidFill>
                          <a:latin typeface="Arimo"/>
                          <a:ea typeface="Arimo"/>
                          <a:cs typeface="Arimo"/>
                          <a:sym typeface="Arimo"/>
                        </a:rPr>
                        <a:t> Accuracy = 1 </a:t>
                      </a:r>
                      <a:r>
                        <a:rPr dirty="0" sz="3500" lang="en-US" err="1">
                          <a:solidFill>
                            <a:srgbClr val="000000"/>
                          </a:solidFill>
                          <a:latin typeface="Arimo"/>
                          <a:ea typeface="Arimo"/>
                          <a:cs typeface="Arimo"/>
                          <a:sym typeface="Arimo"/>
                        </a:rPr>
                        <a:t>nghĩa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đoán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hoàn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toàn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chính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xác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cả</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đoán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đều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đúng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Nếu</a:t>
                      </a:r>
                      <a:r>
                        <a:rPr dirty="0" sz="3500" lang="en-US">
                          <a:solidFill>
                            <a:srgbClr val="000000"/>
                          </a:solidFill>
                          <a:latin typeface="Arimo"/>
                          <a:ea typeface="Arimo"/>
                          <a:cs typeface="Arimo"/>
                          <a:sym typeface="Arimo"/>
                        </a:rPr>
                        <a:t> Accuracy = 0,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hoàn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toàn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sai</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Giá</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trị</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thấp</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có</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thể</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chỉ</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ra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cân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bằng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dữ</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liệu</a:t>
                      </a:r>
                      <a:r>
                        <a:rPr dirty="0" sz="3500" lang="en-US">
                          <a:solidFill>
                            <a:srgbClr val="000000"/>
                          </a:solidFill>
                          <a:latin typeface="Arimo"/>
                          <a:ea typeface="Arimo"/>
                          <a:cs typeface="Arimo"/>
                          <a:sym typeface="Arimo"/>
                        </a:rPr>
                        <a:t> (bias) </a:t>
                      </a:r>
                      <a:r>
                        <a:rPr dirty="0" sz="3500" lang="en-US" err="1">
                          <a:solidFill>
                            <a:srgbClr val="000000"/>
                          </a:solidFill>
                          <a:latin typeface="Arimo"/>
                          <a:ea typeface="Arimo"/>
                          <a:cs typeface="Arimo"/>
                          <a:sym typeface="Arimo"/>
                        </a:rPr>
                        <a:t>trong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tập</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đoán</a:t>
                      </a:r>
                      <a:r>
                        <a:rPr dirty="0" sz="3500" lang="en-US">
                          <a:solidFill>
                            <a:srgbClr val="000000"/>
                          </a:solidFill>
                          <a:latin typeface="Arimo"/>
                          <a:ea typeface="Arimo"/>
                          <a:cs typeface="Arimo"/>
                          <a:sym typeface="Arimo"/>
                        </a:rPr>
                        <a:t>.</a:t>
                      </a:r>
                      <a:endParaRPr dirty="0"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dirty="0" sz="3500" lang="en-US">
                          <a:solidFill>
                            <a:srgbClr val="000000"/>
                          </a:solidFill>
                          <a:latin typeface="Arimo"/>
                          <a:ea typeface="Arimo"/>
                          <a:cs typeface="Arimo"/>
                          <a:sym typeface="Arimo"/>
                        </a:rPr>
                        <a:t>- Precision = 1 </a:t>
                      </a:r>
                      <a:r>
                        <a:rPr dirty="0" sz="3500" lang="en-US" err="1">
                          <a:solidFill>
                            <a:srgbClr val="000000"/>
                          </a:solidFill>
                          <a:latin typeface="Arimo"/>
                          <a:ea typeface="Arimo"/>
                          <a:cs typeface="Arimo"/>
                          <a:sym typeface="Arimo"/>
                        </a:rPr>
                        <a:t>cho</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thấy</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không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có</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lỗi</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tính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giả</a:t>
                      </a:r>
                      <a:r>
                        <a:rPr dirty="0" sz="3500" lang="en-US">
                          <a:solidFill>
                            <a:srgbClr val="000000"/>
                          </a:solidFill>
                          <a:latin typeface="Arimo"/>
                          <a:ea typeface="Arimo"/>
                          <a:cs typeface="Arimo"/>
                          <a:sym typeface="Arimo"/>
                        </a:rPr>
                        <a:t> (FP = 0), </a:t>
                      </a:r>
                      <a:r>
                        <a:rPr dirty="0" sz="3500" lang="en-US" err="1">
                          <a:solidFill>
                            <a:srgbClr val="000000"/>
                          </a:solidFill>
                          <a:latin typeface="Arimo"/>
                          <a:ea typeface="Arimo"/>
                          <a:cs typeface="Arimo"/>
                          <a:sym typeface="Arimo"/>
                        </a:rPr>
                        <a:t>tức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cả</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các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mẫu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được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đoán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đều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thực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Precision </a:t>
                      </a:r>
                      <a:r>
                        <a:rPr dirty="0" sz="3500" lang="en-US" err="1">
                          <a:solidFill>
                            <a:srgbClr val="000000"/>
                          </a:solidFill>
                          <a:latin typeface="Arimo"/>
                          <a:ea typeface="Arimo"/>
                          <a:cs typeface="Arimo"/>
                          <a:sym typeface="Arimo"/>
                        </a:rPr>
                        <a:t>thấp</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chỉ</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ra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rằng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hay </a:t>
                      </a:r>
                      <a:r>
                        <a:rPr dirty="0" sz="3500" lang="en-US" err="1">
                          <a:solidFill>
                            <a:srgbClr val="000000"/>
                          </a:solidFill>
                          <a:latin typeface="Arimo"/>
                          <a:ea typeface="Arimo"/>
                          <a:cs typeface="Arimo"/>
                          <a:sym typeface="Arimo"/>
                        </a:rPr>
                        <a:t>gán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nhầm</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các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mẫu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âm</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thành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nhiều</a:t>
                      </a:r>
                      <a:r>
                        <a:rPr dirty="0" sz="3500" lang="en-US">
                          <a:solidFill>
                            <a:srgbClr val="000000"/>
                          </a:solidFill>
                          <a:latin typeface="Arimo"/>
                          <a:ea typeface="Arimo"/>
                          <a:cs typeface="Arimo"/>
                          <a:sym typeface="Arimo"/>
                        </a:rPr>
                        <a:t> FP).</a:t>
                      </a:r>
                      <a:endParaRPr dirty="0"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dirty="0" sz="3500" lang="en-US">
                          <a:solidFill>
                            <a:srgbClr val="000000"/>
                          </a:solidFill>
                          <a:latin typeface="Arimo"/>
                          <a:ea typeface="Arimo"/>
                          <a:cs typeface="Arimo"/>
                          <a:sym typeface="Arimo"/>
                        </a:rPr>
                        <a:t>- Recall = 1 </a:t>
                      </a:r>
                      <a:r>
                        <a:rPr dirty="0" sz="3500" lang="en-US" err="1">
                          <a:solidFill>
                            <a:srgbClr val="000000"/>
                          </a:solidFill>
                          <a:latin typeface="Arimo"/>
                          <a:ea typeface="Arimo"/>
                          <a:cs typeface="Arimo"/>
                          <a:sym typeface="Arimo"/>
                        </a:rPr>
                        <a:t>có</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nghĩa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không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bỏ</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sót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mẫu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nào</a:t>
                      </a:r>
                      <a:r>
                        <a:rPr dirty="0" sz="3500" lang="en-US">
                          <a:solidFill>
                            <a:srgbClr val="000000"/>
                          </a:solidFill>
                          <a:latin typeface="Arimo"/>
                          <a:ea typeface="Arimo"/>
                          <a:cs typeface="Arimo"/>
                          <a:sym typeface="Arimo"/>
                        </a:rPr>
                        <a:t> (FN = 0), </a:t>
                      </a:r>
                      <a:r>
                        <a:rPr dirty="0" sz="3500" lang="en-US" err="1">
                          <a:solidFill>
                            <a:srgbClr val="000000"/>
                          </a:solidFill>
                          <a:latin typeface="Arimo"/>
                          <a:ea typeface="Arimo"/>
                          <a:cs typeface="Arimo"/>
                          <a:sym typeface="Arimo"/>
                        </a:rPr>
                        <a:t>tức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cả</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các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mẫu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đều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được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nhận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diện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đúng</a:t>
                      </a:r>
                      <a:r>
                        <a:rPr dirty="0" sz="3500" lang="en-US">
                          <a:solidFill>
                            <a:srgbClr val="000000"/>
                          </a:solidFill>
                          <a:latin typeface="Arimo"/>
                          <a:ea typeface="Arimo"/>
                          <a:cs typeface="Arimo"/>
                          <a:sym typeface="Arimo"/>
                        </a:rPr>
                        <a:t>.- Recall </a:t>
                      </a:r>
                      <a:r>
                        <a:rPr dirty="0" sz="3500" lang="en-US" err="1">
                          <a:solidFill>
                            <a:srgbClr val="000000"/>
                          </a:solidFill>
                          <a:latin typeface="Arimo"/>
                          <a:ea typeface="Arimo"/>
                          <a:cs typeface="Arimo"/>
                          <a:sym typeface="Arimo"/>
                        </a:rPr>
                        <a:t>thấp</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nghĩa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bỏ</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sót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nhiều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nhãn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không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nhận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diện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đúng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các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mẫu</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dương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thực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sự</a:t>
                      </a:r>
                      <a:r>
                        <a:rPr dirty="0" sz="3500" lang="en-US">
                          <a:solidFill>
                            <a:srgbClr val="000000"/>
                          </a:solidFill>
                          <a:latin typeface="Arimo"/>
                          <a:ea typeface="Arimo"/>
                          <a:cs typeface="Arimo"/>
                          <a:sym typeface="Arimo"/>
                        </a:rPr>
                        <a:t>.</a:t>
                      </a:r>
                      <a:endParaRPr dirty="0"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dirty="0" sz="3500" lang="en-US">
                          <a:solidFill>
                            <a:srgbClr val="000000"/>
                          </a:solidFill>
                          <a:latin typeface="Arimo"/>
                          <a:ea typeface="Arimo"/>
                          <a:cs typeface="Arimo"/>
                          <a:sym typeface="Arimo"/>
                        </a:rPr>
                        <a:t> - F1 Score = 1 </a:t>
                      </a:r>
                      <a:r>
                        <a:rPr dirty="0" sz="3500" lang="en-US" err="1">
                          <a:solidFill>
                            <a:srgbClr val="000000"/>
                          </a:solidFill>
                          <a:latin typeface="Arimo"/>
                          <a:ea typeface="Arimo"/>
                          <a:cs typeface="Arimo"/>
                          <a:sym typeface="Arimo"/>
                        </a:rPr>
                        <a:t>nghĩa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hoàn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hảo</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trong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việc</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cân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bằng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giữa</a:t>
                      </a:r>
                      <a:r>
                        <a:rPr dirty="0" sz="3500" lang="en-US">
                          <a:solidFill>
                            <a:srgbClr val="000000"/>
                          </a:solidFill>
                          <a:latin typeface="Arimo"/>
                          <a:ea typeface="Arimo"/>
                          <a:cs typeface="Arimo"/>
                          <a:sym typeface="Arimo"/>
                        </a:rPr>
                        <a:t> Precision </a:t>
                      </a:r>
                      <a:r>
                        <a:rPr dirty="0" sz="3500" lang="en-US" err="1">
                          <a:solidFill>
                            <a:srgbClr val="000000"/>
                          </a:solidFill>
                          <a:latin typeface="Arimo"/>
                          <a:ea typeface="Arimo"/>
                          <a:cs typeface="Arimo"/>
                          <a:sym typeface="Arimo"/>
                        </a:rPr>
                        <a:t>và</a:t>
                      </a:r>
                      <a:r>
                        <a:rPr dirty="0" sz="3500" lang="en-US">
                          <a:solidFill>
                            <a:srgbClr val="000000"/>
                          </a:solidFill>
                          <a:latin typeface="Arimo"/>
                          <a:ea typeface="Arimo"/>
                          <a:cs typeface="Arimo"/>
                          <a:sym typeface="Arimo"/>
                        </a:rPr>
                        <a:t> Recall. - F1 Score </a:t>
                      </a:r>
                      <a:r>
                        <a:rPr dirty="0" sz="3500" lang="en-US" err="1">
                          <a:solidFill>
                            <a:srgbClr val="000000"/>
                          </a:solidFill>
                          <a:latin typeface="Arimo"/>
                          <a:ea typeface="Arimo"/>
                          <a:cs typeface="Arimo"/>
                          <a:sym typeface="Arimo"/>
                        </a:rPr>
                        <a:t>càng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gần</a:t>
                      </a:r>
                      <a:r>
                        <a:rPr dirty="0" sz="3500" lang="en-US">
                          <a:solidFill>
                            <a:srgbClr val="000000"/>
                          </a:solidFill>
                          <a:latin typeface="Arimo"/>
                          <a:ea typeface="Arimo"/>
                          <a:cs typeface="Arimo"/>
                          <a:sym typeface="Arimo"/>
                        </a:rPr>
                        <a:t> 0 </a:t>
                      </a:r>
                      <a:r>
                        <a:rPr dirty="0" sz="3500" lang="en-US" err="1">
                          <a:solidFill>
                            <a:srgbClr val="000000"/>
                          </a:solidFill>
                          <a:latin typeface="Arimo"/>
                          <a:ea typeface="Arimo"/>
                          <a:cs typeface="Arimo"/>
                          <a:sym typeface="Arimo"/>
                        </a:rPr>
                        <a:t>nghĩa</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là</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mô</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hình</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kém</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có</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sự</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mất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cân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bằng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lớn</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giữa</a:t>
                      </a:r>
                      <a:r>
                        <a:rPr dirty="0" sz="3500" lang="en-US">
                          <a:solidFill>
                            <a:srgbClr val="000000"/>
                          </a:solidFill>
                          <a:latin typeface="Arimo"/>
                          <a:ea typeface="Arimo"/>
                          <a:cs typeface="Arimo"/>
                          <a:sym typeface="Arimo"/>
                        </a:rPr>
                        <a:t> Precision </a:t>
                      </a:r>
                      <a:r>
                        <a:rPr dirty="0" sz="3500" lang="en-US" err="1">
                          <a:solidFill>
                            <a:srgbClr val="000000"/>
                          </a:solidFill>
                          <a:latin typeface="Arimo"/>
                          <a:ea typeface="Arimo"/>
                          <a:cs typeface="Arimo"/>
                          <a:sym typeface="Arimo"/>
                        </a:rPr>
                        <a:t>và</a:t>
                      </a:r>
                      <a:r>
                        <a:rPr dirty="0" sz="3500" lang="en-US">
                          <a:solidFill>
                            <a:srgbClr val="000000"/>
                          </a:solidFill>
                          <a:latin typeface="Arimo"/>
                          <a:ea typeface="Arimo"/>
                          <a:cs typeface="Arimo"/>
                          <a:sym typeface="Arimo"/>
                        </a:rPr>
                        <a:t> Recall (</a:t>
                      </a:r>
                      <a:r>
                        <a:rPr dirty="0" sz="3500" lang="en-US" err="1">
                          <a:solidFill>
                            <a:srgbClr val="000000"/>
                          </a:solidFill>
                          <a:latin typeface="Arimo"/>
                          <a:ea typeface="Arimo"/>
                          <a:cs typeface="Arimo"/>
                          <a:sym typeface="Arimo"/>
                        </a:rPr>
                        <a:t>một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trong</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hai</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có</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thể</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rất</a:t>
                      </a:r>
                      <a:r>
                        <a:rPr dirty="0" sz="3500" lang="en-US">
                          <a:solidFill>
                            <a:srgbClr val="000000"/>
                          </a:solidFill>
                          <a:latin typeface="Arimo"/>
                          <a:ea typeface="Arimo"/>
                          <a:cs typeface="Arimo"/>
                          <a:sym typeface="Arimo"/>
                        </a:rPr>
                        <a:t> </a:t>
                      </a:r>
                      <a:r>
                        <a:rPr dirty="0" sz="3500" lang="en-US" err="1">
                          <a:solidFill>
                            <a:srgbClr val="000000"/>
                          </a:solidFill>
                          <a:latin typeface="Arimo"/>
                          <a:ea typeface="Arimo"/>
                          <a:cs typeface="Arimo"/>
                          <a:sym typeface="Arimo"/>
                        </a:rPr>
                        <a:t>thấp</a:t>
                      </a:r>
                      <a:r>
                        <a:rPr dirty="0" sz="3500" lang="en-US">
                          <a:solidFill>
                            <a:srgbClr val="000000"/>
                          </a:solidFill>
                          <a:latin typeface="Arimo"/>
                          <a:ea typeface="Arimo"/>
                          <a:cs typeface="Arimo"/>
                          <a:sym typeface="Arimo"/>
                        </a:rPr>
                        <a:t>).</a:t>
                      </a:r>
                      <a:endParaRPr dirty="0"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r>
            </a:tbl>
          </a:graphicData>
        </a:graphic>
      </p:graphicFrame>
      <p:sp>
        <p:nvSpPr>
          <p:cNvPr id="1048649" name="TextBox 3"/>
          <p:cNvSpPr txBox="1"/>
          <p:nvPr/>
        </p:nvSpPr>
        <p:spPr>
          <a:xfrm>
            <a:off x="319476" y="312441"/>
            <a:ext cx="7150894"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2. Các chỉ số đánh giá</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graphicFrame>
        <p:nvGraphicFramePr>
          <p:cNvPr id="4194306" name="Table 2"/>
          <p:cNvGraphicFramePr>
            <a:graphicFrameLocks noGrp="1"/>
          </p:cNvGraphicFramePr>
          <p:nvPr/>
        </p:nvGraphicFramePr>
        <p:xfrm>
          <a:off x="319476" y="1220386"/>
          <a:ext cx="16939824" cy="8353425"/>
        </p:xfrm>
        <a:graphic>
          <a:graphicData uri="http://schemas.openxmlformats.org/drawingml/2006/table">
            <a:tbl>
              <a:tblPr/>
              <a:tblGrid>
                <a:gridCol w="1998470"/>
                <a:gridCol w="3432798"/>
                <a:gridCol w="3713871"/>
                <a:gridCol w="3992559"/>
                <a:gridCol w="3802126"/>
              </a:tblGrid>
              <a:tr h="2370308">
                <a:tc>
                  <a:txBody>
                    <a:bodyPr/>
                    <a:p>
                      <a:pPr algn="l">
                        <a:lnSpc>
                          <a:spcPts val="4900"/>
                        </a:lnSpc>
                      </a:pPr>
                      <a:r>
                        <a:rPr sz="3500" lang="en-US">
                          <a:solidFill>
                            <a:srgbClr val="000000"/>
                          </a:solidFill>
                          <a:latin typeface="Arimo"/>
                          <a:ea typeface="Arimo"/>
                          <a:cs typeface="Arimo"/>
                          <a:sym typeface="Arimo"/>
                        </a:rPr>
                        <a:t>Ý nghĩa</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sz="3500" lang="en-US">
                          <a:solidFill>
                            <a:srgbClr val="000000"/>
                          </a:solidFill>
                          <a:latin typeface="Arimo"/>
                          <a:ea typeface="Arimo"/>
                          <a:cs typeface="Arimo"/>
                          <a:sym typeface="Arimo"/>
                        </a:rPr>
                        <a:t> dữ liệu (bias) trong tập dự đoán.</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sz="3500" lang="en-US">
                          <a:solidFill>
                            <a:srgbClr val="000000"/>
                          </a:solidFill>
                          <a:latin typeface="Arimo"/>
                          <a:ea typeface="Arimo"/>
                          <a:cs typeface="Arimo"/>
                          <a:sym typeface="Arimo"/>
                        </a:rPr>
                        <a:t> âm thành dương (nhiều FP).</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sz="3500" lang="en-US">
                          <a:solidFill>
                            <a:srgbClr val="000000"/>
                          </a:solidFill>
                          <a:latin typeface="Arimo"/>
                          <a:ea typeface="Arimo"/>
                          <a:cs typeface="Arimo"/>
                          <a:sym typeface="Arimo"/>
                        </a:rPr>
                        <a:t> thực sự.</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sz="3500" lang="en-US">
                          <a:solidFill>
                            <a:srgbClr val="000000"/>
                          </a:solidFill>
                          <a:latin typeface="Arimo"/>
                          <a:ea typeface="Arimo"/>
                          <a:cs typeface="Arimo"/>
                          <a:sym typeface="Arimo"/>
                        </a:rPr>
                        <a:t> thấp).</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r>
              <a:tr h="3612809">
                <a:tc>
                  <a:txBody>
                    <a:bodyPr/>
                    <a:p>
                      <a:pPr algn="l">
                        <a:lnSpc>
                          <a:spcPts val="4900"/>
                        </a:lnSpc>
                      </a:pPr>
                      <a:r>
                        <a:rPr sz="3500" lang="en-US">
                          <a:solidFill>
                            <a:srgbClr val="000000"/>
                          </a:solidFill>
                          <a:latin typeface="Arimo"/>
                          <a:ea typeface="Arimo"/>
                          <a:cs typeface="Arimo"/>
                          <a:sym typeface="Arimo"/>
                        </a:rPr>
                        <a:t>Lưu ý</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gridSpan="4">
                  <a:txBody>
                    <a:bodyPr/>
                    <a:p>
                      <a:pPr algn="l">
                        <a:lnSpc>
                          <a:spcPts val="4900"/>
                        </a:lnSpc>
                      </a:pPr>
                      <a:r>
                        <a:rPr sz="3500" lang="en-US">
                          <a:solidFill>
                            <a:srgbClr val="000000"/>
                          </a:solidFill>
                          <a:latin typeface="Arimo"/>
                          <a:ea typeface="Arimo"/>
                          <a:cs typeface="Arimo"/>
                          <a:sym typeface="Arimo"/>
                        </a:rPr>
                        <a:t>Accuracy cao không phải lúc nào cũng tốt nếu dữ liệu bị lệch</a:t>
                      </a:r>
                      <a:endParaRPr sz="1100" lang="en-US"/>
                    </a:p>
                    <a:p>
                      <a:pPr algn="l">
                        <a:lnSpc>
                          <a:spcPts val="4900"/>
                        </a:lnSpc>
                      </a:pPr>
                      <a:r>
                        <a:rPr sz="3500" lang="en-US">
                          <a:solidFill>
                            <a:srgbClr val="000000"/>
                          </a:solidFill>
                          <a:latin typeface="Arimo"/>
                          <a:ea typeface="Arimo"/>
                          <a:cs typeface="Arimo"/>
                          <a:sym typeface="Arimo"/>
                        </a:rPr>
                        <a:t>Precision cao nhưng Recall thấp nghĩa là mô hình rất chính xác khi dự đoán nhãn dương nhưng bỏ sót nhiều nhãn dương thực tế.</a:t>
                      </a:r>
                    </a:p>
                    <a:p>
                      <a:pPr algn="l">
                        <a:lnSpc>
                          <a:spcPts val="4900"/>
                        </a:lnSpc>
                      </a:pPr>
                      <a:r>
                        <a:rPr sz="3500" lang="en-US">
                          <a:solidFill>
                            <a:srgbClr val="000000"/>
                          </a:solidFill>
                          <a:latin typeface="Arimo"/>
                          <a:ea typeface="Arimo"/>
                          <a:cs typeface="Arimo"/>
                          <a:sym typeface="Arimo"/>
                        </a:rPr>
                        <a:t>Recall cao nhưng Precision thấp có nghĩa là mô hình phát hiện được nhiều nhãn dương, nhưng dự đoán nhiều nhãn dương sai (nhiều FP)</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hMerge="1">
                  <a:txBody>
                    <a:bodyPr/>
                    <a:p>
                      <a:pPr algn="l">
                        <a:lnSpc>
                          <a:spcPts val="4900"/>
                        </a:lnSpc>
                      </a:pPr>
                      <a:r>
                        <a:rPr sz="3500" lang="en-US">
                          <a:solidFill>
                            <a:srgbClr val="000000"/>
                          </a:solidFill>
                          <a:latin typeface="Arimo"/>
                          <a:ea typeface="Arimo"/>
                          <a:cs typeface="Arimo"/>
                          <a:sym typeface="Arimo"/>
                        </a:rPr>
                        <a:t>Accuracy cao không phải lúc nào cũng tốt nếu dữ liệu bị lệch</a:t>
                      </a:r>
                      <a:endParaRPr sz="1100" lang="en-US"/>
                    </a:p>
                    <a:p>
                      <a:pPr algn="l">
                        <a:lnSpc>
                          <a:spcPts val="4900"/>
                        </a:lnSpc>
                      </a:pPr>
                      <a:r>
                        <a:rPr sz="3500" lang="en-US">
                          <a:solidFill>
                            <a:srgbClr val="000000"/>
                          </a:solidFill>
                          <a:latin typeface="Arimo"/>
                          <a:ea typeface="Arimo"/>
                          <a:cs typeface="Arimo"/>
                          <a:sym typeface="Arimo"/>
                        </a:rPr>
                        <a:t>Precision cao nhưng Recall thấp nghĩa là mô hình rất chính xác khi dự đoán nhãn dương nhưng bỏ sót nhiều nhãn dương thực tế.</a:t>
                      </a:r>
                    </a:p>
                    <a:p>
                      <a:pPr algn="l">
                        <a:lnSpc>
                          <a:spcPts val="4900"/>
                        </a:lnSpc>
                      </a:pPr>
                      <a:r>
                        <a:rPr sz="3500" lang="en-US">
                          <a:solidFill>
                            <a:srgbClr val="000000"/>
                          </a:solidFill>
                          <a:latin typeface="Arimo"/>
                          <a:ea typeface="Arimo"/>
                          <a:cs typeface="Arimo"/>
                          <a:sym typeface="Arimo"/>
                        </a:rPr>
                        <a:t>Recall cao nhưng Precision thấp có nghĩa là mô hình phát hiện được nhiều nhãn dương, nhưng dự đoán nhiều nhãn dương sai (nhiều FP)</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hMerge="1">
                  <a:txBody>
                    <a:bodyPr/>
                    <a:p>
                      <a:pPr algn="l">
                        <a:lnSpc>
                          <a:spcPts val="4900"/>
                        </a:lnSpc>
                      </a:pPr>
                      <a:r>
                        <a:rPr sz="3500" lang="en-US">
                          <a:solidFill>
                            <a:srgbClr val="000000"/>
                          </a:solidFill>
                          <a:latin typeface="Arimo"/>
                          <a:ea typeface="Arimo"/>
                          <a:cs typeface="Arimo"/>
                          <a:sym typeface="Arimo"/>
                        </a:rPr>
                        <a:t>Accuracy cao không phải lúc nào cũng tốt nếu dữ liệu bị lệch</a:t>
                      </a:r>
                      <a:endParaRPr sz="1100" lang="en-US"/>
                    </a:p>
                    <a:p>
                      <a:pPr algn="l">
                        <a:lnSpc>
                          <a:spcPts val="4900"/>
                        </a:lnSpc>
                      </a:pPr>
                      <a:r>
                        <a:rPr sz="3500" lang="en-US">
                          <a:solidFill>
                            <a:srgbClr val="000000"/>
                          </a:solidFill>
                          <a:latin typeface="Arimo"/>
                          <a:ea typeface="Arimo"/>
                          <a:cs typeface="Arimo"/>
                          <a:sym typeface="Arimo"/>
                        </a:rPr>
                        <a:t>Precision cao nhưng Recall thấp nghĩa là mô hình rất chính xác khi dự đoán nhãn dương nhưng bỏ sót nhiều nhãn dương thực tế.</a:t>
                      </a:r>
                    </a:p>
                    <a:p>
                      <a:pPr algn="l">
                        <a:lnSpc>
                          <a:spcPts val="4900"/>
                        </a:lnSpc>
                      </a:pPr>
                      <a:r>
                        <a:rPr sz="3500" lang="en-US">
                          <a:solidFill>
                            <a:srgbClr val="000000"/>
                          </a:solidFill>
                          <a:latin typeface="Arimo"/>
                          <a:ea typeface="Arimo"/>
                          <a:cs typeface="Arimo"/>
                          <a:sym typeface="Arimo"/>
                        </a:rPr>
                        <a:t>Recall cao nhưng Precision thấp có nghĩa là mô hình phát hiện được nhiều nhãn dương, nhưng dự đoán nhiều nhãn dương sai (nhiều FP)</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hMerge="1">
                  <a:txBody>
                    <a:bodyPr/>
                    <a:p>
                      <a:pPr algn="l">
                        <a:lnSpc>
                          <a:spcPts val="4900"/>
                        </a:lnSpc>
                      </a:pPr>
                      <a:r>
                        <a:rPr sz="3500" lang="en-US">
                          <a:solidFill>
                            <a:srgbClr val="000000"/>
                          </a:solidFill>
                          <a:latin typeface="Arimo"/>
                          <a:ea typeface="Arimo"/>
                          <a:cs typeface="Arimo"/>
                          <a:sym typeface="Arimo"/>
                        </a:rPr>
                        <a:t>Accuracy cao không phải lúc nào cũng tốt nếu dữ liệu bị lệch</a:t>
                      </a:r>
                      <a:endParaRPr sz="1100" lang="en-US"/>
                    </a:p>
                    <a:p>
                      <a:pPr algn="l">
                        <a:lnSpc>
                          <a:spcPts val="4900"/>
                        </a:lnSpc>
                      </a:pPr>
                      <a:r>
                        <a:rPr sz="3500" lang="en-US">
                          <a:solidFill>
                            <a:srgbClr val="000000"/>
                          </a:solidFill>
                          <a:latin typeface="Arimo"/>
                          <a:ea typeface="Arimo"/>
                          <a:cs typeface="Arimo"/>
                          <a:sym typeface="Arimo"/>
                        </a:rPr>
                        <a:t>Precision cao nhưng Recall thấp nghĩa là mô hình rất chính xác khi dự đoán nhãn dương nhưng bỏ sót nhiều nhãn dương thực tế.</a:t>
                      </a:r>
                    </a:p>
                    <a:p>
                      <a:pPr algn="l">
                        <a:lnSpc>
                          <a:spcPts val="4900"/>
                        </a:lnSpc>
                      </a:pPr>
                      <a:r>
                        <a:rPr sz="3500" lang="en-US">
                          <a:solidFill>
                            <a:srgbClr val="000000"/>
                          </a:solidFill>
                          <a:latin typeface="Arimo"/>
                          <a:ea typeface="Arimo"/>
                          <a:cs typeface="Arimo"/>
                          <a:sym typeface="Arimo"/>
                        </a:rPr>
                        <a:t>Recall cao nhưng Precision thấp có nghĩa là mô hình phát hiện được nhiều nhãn dương, nhưng dự đoán nhiều nhãn dương sai (nhiều FP)</a:t>
                      </a:r>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r>
              <a:tr h="2370308">
                <a:tc>
                  <a:txBody>
                    <a:bodyPr/>
                    <a:p>
                      <a:pPr algn="l">
                        <a:lnSpc>
                          <a:spcPts val="4900"/>
                        </a:lnSpc>
                      </a:pPr>
                      <a:r>
                        <a:rPr sz="3500" lang="en-US">
                          <a:solidFill>
                            <a:srgbClr val="000000"/>
                          </a:solidFill>
                          <a:latin typeface="Arimo"/>
                          <a:ea typeface="Arimo"/>
                          <a:cs typeface="Arimo"/>
                          <a:sym typeface="Arimo"/>
                        </a:rPr>
                        <a:t>Công thức tính</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r>
                        <a:rPr sz="3500" lang="en-US">
                          <a:solidFill>
                            <a:srgbClr val="000000"/>
                          </a:solidFill>
                          <a:latin typeface="Arimo"/>
                          <a:ea typeface="Arimo"/>
                          <a:cs typeface="Arimo"/>
                          <a:sym typeface="Arimo"/>
                        </a:rPr>
                        <a:t> </a:t>
                      </a: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p>
                      <a:pPr algn="l">
                        <a:lnSpc>
                          <a:spcPts val="4900"/>
                        </a:lnSpc>
                      </a:pPr>
                      <a:endParaRPr sz="1100" lang="en-US"/>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r>
            </a:tbl>
          </a:graphicData>
        </a:graphic>
      </p:graphicFrame>
      <p:sp>
        <p:nvSpPr>
          <p:cNvPr id="1048650" name="TextBox 3"/>
          <p:cNvSpPr txBox="1"/>
          <p:nvPr/>
        </p:nvSpPr>
        <p:spPr>
          <a:xfrm>
            <a:off x="319476" y="312441"/>
            <a:ext cx="7150894"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2. Các chỉ số đánh giá</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92" name=""/>
        <p:cNvGrpSpPr/>
        <p:nvPr/>
      </p:nvGrpSpPr>
      <p:grpSpPr>
        <a:xfrm>
          <a:off x="0" y="0"/>
          <a:ext cx="0" cy="0"/>
          <a:chOff x="0" y="0"/>
          <a:chExt cx="0" cy="0"/>
        </a:xfrm>
      </p:grpSpPr>
      <p:sp>
        <p:nvSpPr>
          <p:cNvPr id="1048651" name="Freeform 2"/>
          <p:cNvSpPr/>
          <p:nvPr/>
        </p:nvSpPr>
        <p:spPr>
          <a:xfrm>
            <a:off x="1028700" y="1028700"/>
            <a:ext cx="15164208" cy="8852106"/>
          </a:xfrm>
          <a:custGeom>
            <a:avLst/>
            <a:ahLst/>
            <a:rect l="l" t="t" r="r" b="b"/>
            <a:pathLst>
              <a:path w="15164208" h="8852106">
                <a:moveTo>
                  <a:pt x="0" y="0"/>
                </a:moveTo>
                <a:lnTo>
                  <a:pt x="15164208" y="0"/>
                </a:lnTo>
                <a:lnTo>
                  <a:pt x="15164208" y="8852106"/>
                </a:lnTo>
                <a:lnTo>
                  <a:pt x="0" y="8852106"/>
                </a:lnTo>
                <a:lnTo>
                  <a:pt x="0" y="0"/>
                </a:lnTo>
                <a:close/>
              </a:path>
            </a:pathLst>
          </a:custGeom>
          <a:blipFill>
            <a:blip xmlns:r="http://schemas.openxmlformats.org/officeDocument/2006/relationships" r:embed="rId1"/>
            <a:stretch>
              <a:fillRect/>
            </a:stretch>
          </a:blipFill>
        </p:spPr>
        <p:txBody>
          <a:bodyPr/>
          <a:p>
            <a:endParaRPr lang="en-US"/>
          </a:p>
        </p:txBody>
      </p:sp>
      <p:sp>
        <p:nvSpPr>
          <p:cNvPr id="1048652" name="TextBox 3"/>
          <p:cNvSpPr txBox="1"/>
          <p:nvPr/>
        </p:nvSpPr>
        <p:spPr>
          <a:xfrm>
            <a:off x="319476" y="312441"/>
            <a:ext cx="7150894"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2. Các chỉ số đánh giá</a:t>
            </a:r>
          </a:p>
        </p:txBody>
      </p:sp>
      <p:sp>
        <p:nvSpPr>
          <p:cNvPr id="1048653" name="TextBox 4"/>
          <p:cNvSpPr txBox="1"/>
          <p:nvPr/>
        </p:nvSpPr>
        <p:spPr>
          <a:xfrm>
            <a:off x="1767538" y="3958316"/>
            <a:ext cx="13686532" cy="2964300"/>
          </a:xfrm>
          <a:prstGeom prst="rect"/>
        </p:spPr>
        <p:txBody>
          <a:bodyPr anchor="t" bIns="0" lIns="0" rIns="0" rtlCol="0" tIns="0">
            <a:spAutoFit/>
          </a:bodyPr>
          <a:p>
            <a:pPr algn="l">
              <a:lnSpc>
                <a:spcPts val="4692"/>
              </a:lnSpc>
              <a:spcBef>
                <a:spcPct val="0"/>
              </a:spcBef>
            </a:pPr>
            <a:r>
              <a:rPr sz="3798" lang="en-US">
                <a:solidFill>
                  <a:srgbClr val="000000"/>
                </a:solidFill>
                <a:latin typeface="Arimo"/>
                <a:ea typeface="Arimo"/>
                <a:cs typeface="Arimo"/>
                <a:sym typeface="Arimo"/>
              </a:rPr>
              <a:t>Chú thích:</a:t>
            </a:r>
          </a:p>
          <a:p>
            <a:pPr algn="l" indent="-410069" lvl="1" marL="820137">
              <a:lnSpc>
                <a:spcPts val="4692"/>
              </a:lnSpc>
              <a:buFont typeface="Arial"/>
              <a:buChar char="•"/>
            </a:pPr>
            <a:r>
              <a:rPr sz="3798" lang="en-US">
                <a:solidFill>
                  <a:srgbClr val="000000"/>
                </a:solidFill>
                <a:latin typeface="Arimo"/>
                <a:ea typeface="Arimo"/>
                <a:cs typeface="Arimo"/>
                <a:sym typeface="Arimo"/>
              </a:rPr>
              <a:t>TP (True Positive): Dự đoán đúng nhãn dương.</a:t>
            </a:r>
          </a:p>
          <a:p>
            <a:pPr algn="l" indent="-410069" lvl="1" marL="820137">
              <a:lnSpc>
                <a:spcPts val="4692"/>
              </a:lnSpc>
              <a:buFont typeface="Arial"/>
              <a:buChar char="•"/>
            </a:pPr>
            <a:r>
              <a:rPr sz="3798" lang="en-US">
                <a:solidFill>
                  <a:srgbClr val="000000"/>
                </a:solidFill>
                <a:latin typeface="Arimo"/>
                <a:ea typeface="Arimo"/>
                <a:cs typeface="Arimo"/>
                <a:sym typeface="Arimo"/>
              </a:rPr>
              <a:t>TN (True Negative): Dự đoán đúng nhãn âm.</a:t>
            </a:r>
          </a:p>
          <a:p>
            <a:pPr algn="l" indent="-410069" lvl="1" marL="820137">
              <a:lnSpc>
                <a:spcPts val="4692"/>
              </a:lnSpc>
              <a:buFont typeface="Arial"/>
              <a:buChar char="•"/>
            </a:pPr>
            <a:r>
              <a:rPr sz="3798" lang="en-US">
                <a:solidFill>
                  <a:srgbClr val="000000"/>
                </a:solidFill>
                <a:latin typeface="Arimo"/>
                <a:ea typeface="Arimo"/>
                <a:cs typeface="Arimo"/>
                <a:sym typeface="Arimo"/>
              </a:rPr>
              <a:t>FP (False Positive): Dự đoán nhầm nhãn dương thành âm.</a:t>
            </a:r>
          </a:p>
          <a:p>
            <a:pPr algn="l" indent="-410069" lvl="1" marL="820137">
              <a:lnSpc>
                <a:spcPts val="4692"/>
              </a:lnSpc>
              <a:buFont typeface="Arial"/>
              <a:buChar char="•"/>
            </a:pPr>
            <a:r>
              <a:rPr sz="3798" lang="en-US">
                <a:solidFill>
                  <a:srgbClr val="000000"/>
                </a:solidFill>
                <a:latin typeface="Arimo"/>
                <a:ea typeface="Arimo"/>
                <a:cs typeface="Arimo"/>
                <a:sym typeface="Arimo"/>
              </a:rPr>
              <a:t>FN (False Negative): Dự đoán nhầm nhãn âm thành dương.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00" name="TextBox 2"/>
          <p:cNvSpPr txBox="1"/>
          <p:nvPr/>
        </p:nvSpPr>
        <p:spPr>
          <a:xfrm>
            <a:off x="1028700" y="1811712"/>
            <a:ext cx="11151429" cy="5355463"/>
          </a:xfrm>
          <a:prstGeom prst="rect"/>
        </p:spPr>
        <p:txBody>
          <a:bodyPr anchor="t" bIns="0" lIns="0" rIns="0" rtlCol="0" tIns="0">
            <a:spAutoFit/>
          </a:bodyPr>
          <a:p>
            <a:pPr algn="l" indent="-614331" lvl="1" marL="1228661">
              <a:lnSpc>
                <a:spcPts val="7028"/>
              </a:lnSpc>
              <a:buAutoNum type="arabicPeriod"/>
            </a:pPr>
            <a:r>
              <a:rPr sz="5690" lang="en-US">
                <a:solidFill>
                  <a:srgbClr val="000000"/>
                </a:solidFill>
                <a:latin typeface="Arimo"/>
                <a:ea typeface="Arimo"/>
                <a:cs typeface="Arimo"/>
                <a:sym typeface="Arimo"/>
              </a:rPr>
              <a:t>Giới thiệu</a:t>
            </a:r>
          </a:p>
          <a:p>
            <a:pPr algn="l" indent="-614331" lvl="1" marL="1228661">
              <a:lnSpc>
                <a:spcPts val="7028"/>
              </a:lnSpc>
              <a:buAutoNum type="arabicPeriod"/>
            </a:pPr>
            <a:r>
              <a:rPr sz="5690" lang="en-US">
                <a:solidFill>
                  <a:srgbClr val="000000"/>
                </a:solidFill>
                <a:latin typeface="Arimo"/>
                <a:ea typeface="Arimo"/>
                <a:cs typeface="Arimo"/>
                <a:sym typeface="Arimo"/>
              </a:rPr>
              <a:t>Các chỉ số đánh giá</a:t>
            </a:r>
          </a:p>
          <a:p>
            <a:pPr algn="l" indent="-614331" lvl="1" marL="1228661">
              <a:lnSpc>
                <a:spcPts val="7028"/>
              </a:lnSpc>
              <a:buAutoNum type="arabicPeriod"/>
            </a:pPr>
            <a:r>
              <a:rPr sz="5690" lang="en-US">
                <a:solidFill>
                  <a:srgbClr val="000000"/>
                </a:solidFill>
                <a:latin typeface="Arimo"/>
                <a:ea typeface="Arimo"/>
                <a:cs typeface="Arimo"/>
                <a:sym typeface="Arimo"/>
              </a:rPr>
              <a:t>Đánh giá từng mô hình</a:t>
            </a:r>
          </a:p>
          <a:p>
            <a:pPr algn="l" indent="-614331" lvl="1" marL="1228661">
              <a:lnSpc>
                <a:spcPts val="7028"/>
              </a:lnSpc>
              <a:buAutoNum type="arabicPeriod"/>
            </a:pPr>
            <a:r>
              <a:rPr sz="5690" lang="en-US">
                <a:solidFill>
                  <a:srgbClr val="000000"/>
                </a:solidFill>
                <a:latin typeface="Arimo"/>
                <a:ea typeface="Arimo"/>
                <a:cs typeface="Arimo"/>
                <a:sym typeface="Arimo"/>
              </a:rPr>
              <a:t>So sánh hiệu suất các mô hình</a:t>
            </a:r>
          </a:p>
          <a:p>
            <a:pPr algn="l" indent="-614331" lvl="1" marL="1228661">
              <a:lnSpc>
                <a:spcPts val="7028"/>
              </a:lnSpc>
              <a:buAutoNum type="arabicPeriod"/>
            </a:pPr>
            <a:r>
              <a:rPr sz="5690" lang="en-US">
                <a:solidFill>
                  <a:srgbClr val="000000"/>
                </a:solidFill>
                <a:latin typeface="Arimo"/>
                <a:ea typeface="Arimo"/>
                <a:cs typeface="Arimo"/>
                <a:sym typeface="Arimo"/>
              </a:rPr>
              <a:t>Nhận xét</a:t>
            </a:r>
          </a:p>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Kết luận</a:t>
            </a:r>
          </a:p>
        </p:txBody>
      </p:sp>
      <p:sp>
        <p:nvSpPr>
          <p:cNvPr id="1048601" name="Freeform 3"/>
          <p:cNvSpPr/>
          <p:nvPr/>
        </p:nvSpPr>
        <p:spPr>
          <a:xfrm>
            <a:off x="10626312" y="3098944"/>
            <a:ext cx="7661688" cy="7188056"/>
          </a:xfrm>
          <a:custGeom>
            <a:avLst/>
            <a:ahLst/>
            <a:rect l="l" t="t" r="r" b="b"/>
            <a:pathLst>
              <a:path w="7661688" h="7188056">
                <a:moveTo>
                  <a:pt x="0" y="0"/>
                </a:moveTo>
                <a:lnTo>
                  <a:pt x="7661688" y="0"/>
                </a:lnTo>
                <a:lnTo>
                  <a:pt x="7661688" y="7188056"/>
                </a:lnTo>
                <a:lnTo>
                  <a:pt x="0" y="7188056"/>
                </a:lnTo>
                <a:lnTo>
                  <a:pt x="0" y="0"/>
                </a:lnTo>
                <a:close/>
              </a:path>
            </a:pathLst>
          </a:custGeom>
          <a:blipFill>
            <a:blip xmlns:r="http://schemas.openxmlformats.org/officeDocument/2006/relationships" r:embed="rId1"/>
            <a:stretch>
              <a:fillRect/>
            </a:stretch>
          </a:blipFill>
        </p:spPr>
        <p:txBody>
          <a:bodyPr/>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93" name=""/>
        <p:cNvGrpSpPr/>
        <p:nvPr/>
      </p:nvGrpSpPr>
      <p:grpSpPr>
        <a:xfrm>
          <a:off x="0" y="0"/>
          <a:ext cx="0" cy="0"/>
          <a:chOff x="0" y="0"/>
          <a:chExt cx="0" cy="0"/>
        </a:xfrm>
      </p:grpSpPr>
      <p:grpSp>
        <p:nvGrpSpPr>
          <p:cNvPr id="94" name="Group 2"/>
          <p:cNvGrpSpPr/>
          <p:nvPr/>
        </p:nvGrpSpPr>
        <p:grpSpPr>
          <a:xfrm>
            <a:off x="-73688" y="-60954"/>
            <a:ext cx="18613504" cy="10470096"/>
            <a:chOff x="0" y="0"/>
            <a:chExt cx="24384000" cy="13716000"/>
          </a:xfrm>
        </p:grpSpPr>
        <p:sp>
          <p:nvSpPr>
            <p:cNvPr id="1048654"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sp>
        <p:nvSpPr>
          <p:cNvPr id="1048655" name="TextBox 4"/>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56" name="TextBox 5"/>
          <p:cNvSpPr txBox="1"/>
          <p:nvPr/>
        </p:nvSpPr>
        <p:spPr>
          <a:xfrm>
            <a:off x="3285680" y="1687302"/>
            <a:ext cx="11716640" cy="777393"/>
          </a:xfrm>
          <a:prstGeom prst="rect"/>
        </p:spPr>
        <p:txBody>
          <a:bodyPr anchor="t" bIns="0" lIns="0" rIns="0" rtlCol="0" tIns="0">
            <a:spAutoFit/>
          </a:bodyPr>
          <a:p>
            <a:pPr algn="ctr">
              <a:lnSpc>
                <a:spcPts val="6040"/>
              </a:lnSpc>
            </a:pPr>
            <a:r>
              <a:rPr sz="4822" lang="en-US">
                <a:solidFill>
                  <a:srgbClr val="1F1E1E"/>
                </a:solidFill>
                <a:latin typeface="Arimo"/>
                <a:ea typeface="Arimo"/>
                <a:cs typeface="Arimo"/>
                <a:sym typeface="Arimo"/>
              </a:rPr>
              <a:t>Phân Tích Mô Hình Perceptron</a:t>
            </a:r>
          </a:p>
        </p:txBody>
      </p:sp>
      <p:grpSp>
        <p:nvGrpSpPr>
          <p:cNvPr id="95" name="Group 6"/>
          <p:cNvGrpSpPr/>
          <p:nvPr/>
        </p:nvGrpSpPr>
        <p:grpSpPr>
          <a:xfrm>
            <a:off x="9124999" y="2979236"/>
            <a:ext cx="38001" cy="6628213"/>
            <a:chOff x="0" y="0"/>
            <a:chExt cx="50800" cy="8860632"/>
          </a:xfrm>
        </p:grpSpPr>
        <p:sp>
          <p:nvSpPr>
            <p:cNvPr id="1048657" name="Freeform 7"/>
            <p:cNvSpPr/>
            <p:nvPr/>
          </p:nvSpPr>
          <p:spPr>
            <a:xfrm>
              <a:off x="0" y="0"/>
              <a:ext cx="50800" cy="8860663"/>
            </a:xfrm>
            <a:custGeom>
              <a:avLst/>
              <a:ahLst/>
              <a:rect l="l" t="t" r="r" b="b"/>
              <a:pathLst>
                <a:path w="50800" h="8860663">
                  <a:moveTo>
                    <a:pt x="0" y="25400"/>
                  </a:moveTo>
                  <a:cubicBezTo>
                    <a:pt x="0" y="11430"/>
                    <a:pt x="11430" y="0"/>
                    <a:pt x="25400" y="0"/>
                  </a:cubicBezTo>
                  <a:cubicBezTo>
                    <a:pt x="39370" y="0"/>
                    <a:pt x="50800" y="11430"/>
                    <a:pt x="50800" y="25400"/>
                  </a:cubicBezTo>
                  <a:lnTo>
                    <a:pt x="50800" y="8835263"/>
                  </a:lnTo>
                  <a:cubicBezTo>
                    <a:pt x="50800" y="8849233"/>
                    <a:pt x="39370" y="8860663"/>
                    <a:pt x="25400" y="8860663"/>
                  </a:cubicBezTo>
                  <a:cubicBezTo>
                    <a:pt x="11430" y="8860663"/>
                    <a:pt x="0" y="8849233"/>
                    <a:pt x="0" y="8835263"/>
                  </a:cubicBezTo>
                  <a:close/>
                </a:path>
              </a:pathLst>
            </a:custGeom>
            <a:solidFill>
              <a:srgbClr val="BBC2DC"/>
            </a:solidFill>
          </p:spPr>
          <p:txBody>
            <a:bodyPr/>
            <a:p>
              <a:endParaRPr lang="en-US"/>
            </a:p>
          </p:txBody>
        </p:sp>
      </p:grpSp>
      <p:grpSp>
        <p:nvGrpSpPr>
          <p:cNvPr id="96" name="Group 8"/>
          <p:cNvGrpSpPr/>
          <p:nvPr/>
        </p:nvGrpSpPr>
        <p:grpSpPr>
          <a:xfrm>
            <a:off x="7854043" y="3606253"/>
            <a:ext cx="1004949" cy="38001"/>
            <a:chOff x="0" y="0"/>
            <a:chExt cx="1343422" cy="50800"/>
          </a:xfrm>
        </p:grpSpPr>
        <p:sp>
          <p:nvSpPr>
            <p:cNvPr id="1048658" name="Freeform 9"/>
            <p:cNvSpPr/>
            <p:nvPr/>
          </p:nvSpPr>
          <p:spPr>
            <a:xfrm>
              <a:off x="0" y="0"/>
              <a:ext cx="1343406" cy="50800"/>
            </a:xfrm>
            <a:custGeom>
              <a:avLst/>
              <a:ahLst/>
              <a:rect l="l" t="t" r="r" b="b"/>
              <a:pathLst>
                <a:path w="1343406" h="50800">
                  <a:moveTo>
                    <a:pt x="0" y="25400"/>
                  </a:moveTo>
                  <a:cubicBezTo>
                    <a:pt x="0" y="11430"/>
                    <a:pt x="11430" y="0"/>
                    <a:pt x="25400" y="0"/>
                  </a:cubicBezTo>
                  <a:lnTo>
                    <a:pt x="1318006" y="0"/>
                  </a:lnTo>
                  <a:cubicBezTo>
                    <a:pt x="1331976" y="0"/>
                    <a:pt x="1343406" y="11430"/>
                    <a:pt x="1343406" y="25400"/>
                  </a:cubicBezTo>
                  <a:cubicBezTo>
                    <a:pt x="1343406" y="39370"/>
                    <a:pt x="1331976" y="50800"/>
                    <a:pt x="1318006" y="50800"/>
                  </a:cubicBezTo>
                  <a:lnTo>
                    <a:pt x="25400" y="50800"/>
                  </a:lnTo>
                  <a:cubicBezTo>
                    <a:pt x="11430" y="50800"/>
                    <a:pt x="0" y="39370"/>
                    <a:pt x="0" y="25400"/>
                  </a:cubicBezTo>
                  <a:close/>
                </a:path>
              </a:pathLst>
            </a:custGeom>
            <a:solidFill>
              <a:srgbClr val="BBC2DC"/>
            </a:solidFill>
          </p:spPr>
          <p:txBody>
            <a:bodyPr/>
            <a:p>
              <a:endParaRPr lang="en-US"/>
            </a:p>
          </p:txBody>
        </p:sp>
      </p:grpSp>
      <p:grpSp>
        <p:nvGrpSpPr>
          <p:cNvPr id="97" name="Group 10"/>
          <p:cNvGrpSpPr/>
          <p:nvPr/>
        </p:nvGrpSpPr>
        <p:grpSpPr>
          <a:xfrm>
            <a:off x="8816241" y="3297495"/>
            <a:ext cx="655518" cy="655518"/>
            <a:chOff x="0" y="0"/>
            <a:chExt cx="876300" cy="876300"/>
          </a:xfrm>
        </p:grpSpPr>
        <p:sp>
          <p:nvSpPr>
            <p:cNvPr id="1048659" name="Freeform 11"/>
            <p:cNvSpPr/>
            <p:nvPr/>
          </p:nvSpPr>
          <p:spPr>
            <a:xfrm>
              <a:off x="6350" y="6350"/>
              <a:ext cx="863600" cy="863600"/>
            </a:xfrm>
            <a:custGeom>
              <a:avLst/>
              <a:ahLst/>
              <a:rect l="l" t="t" r="r" b="b"/>
              <a:pathLst>
                <a:path w="863600" h="863600">
                  <a:moveTo>
                    <a:pt x="0" y="161163"/>
                  </a:moveTo>
                  <a:cubicBezTo>
                    <a:pt x="0" y="72136"/>
                    <a:pt x="72136" y="0"/>
                    <a:pt x="161163" y="0"/>
                  </a:cubicBezTo>
                  <a:lnTo>
                    <a:pt x="702437" y="0"/>
                  </a:lnTo>
                  <a:cubicBezTo>
                    <a:pt x="791464" y="0"/>
                    <a:pt x="863600" y="72136"/>
                    <a:pt x="863600" y="161163"/>
                  </a:cubicBezTo>
                  <a:lnTo>
                    <a:pt x="863600" y="702437"/>
                  </a:lnTo>
                  <a:cubicBezTo>
                    <a:pt x="863600" y="791464"/>
                    <a:pt x="791464" y="863600"/>
                    <a:pt x="702437" y="863600"/>
                  </a:cubicBezTo>
                  <a:lnTo>
                    <a:pt x="161163" y="863600"/>
                  </a:lnTo>
                  <a:cubicBezTo>
                    <a:pt x="72136" y="863600"/>
                    <a:pt x="0" y="791464"/>
                    <a:pt x="0" y="702437"/>
                  </a:cubicBezTo>
                  <a:close/>
                </a:path>
              </a:pathLst>
            </a:custGeom>
            <a:solidFill>
              <a:srgbClr val="D5DCF6"/>
            </a:solidFill>
          </p:spPr>
          <p:txBody>
            <a:bodyPr/>
            <a:p>
              <a:endParaRPr lang="en-US"/>
            </a:p>
          </p:txBody>
        </p:sp>
        <p:sp>
          <p:nvSpPr>
            <p:cNvPr id="1048660" name="Freeform 12"/>
            <p:cNvSpPr/>
            <p:nvPr/>
          </p:nvSpPr>
          <p:spPr>
            <a:xfrm>
              <a:off x="0" y="0"/>
              <a:ext cx="876300" cy="876300"/>
            </a:xfrm>
            <a:custGeom>
              <a:avLst/>
              <a:ahLst/>
              <a:rect l="l" t="t" r="r" b="b"/>
              <a:pathLst>
                <a:path w="876300" h="876300">
                  <a:moveTo>
                    <a:pt x="0" y="167513"/>
                  </a:moveTo>
                  <a:cubicBezTo>
                    <a:pt x="0" y="75057"/>
                    <a:pt x="75057" y="0"/>
                    <a:pt x="167513" y="0"/>
                  </a:cubicBezTo>
                  <a:lnTo>
                    <a:pt x="708787" y="0"/>
                  </a:lnTo>
                  <a:lnTo>
                    <a:pt x="708787" y="6350"/>
                  </a:lnTo>
                  <a:lnTo>
                    <a:pt x="708787" y="0"/>
                  </a:lnTo>
                  <a:lnTo>
                    <a:pt x="708787" y="6350"/>
                  </a:lnTo>
                  <a:lnTo>
                    <a:pt x="708787" y="0"/>
                  </a:lnTo>
                  <a:cubicBezTo>
                    <a:pt x="801243" y="0"/>
                    <a:pt x="876300" y="75057"/>
                    <a:pt x="876300" y="167513"/>
                  </a:cubicBezTo>
                  <a:lnTo>
                    <a:pt x="869950" y="167513"/>
                  </a:lnTo>
                  <a:lnTo>
                    <a:pt x="876300" y="167513"/>
                  </a:lnTo>
                  <a:lnTo>
                    <a:pt x="876300" y="708787"/>
                  </a:lnTo>
                  <a:lnTo>
                    <a:pt x="869950" y="708787"/>
                  </a:lnTo>
                  <a:lnTo>
                    <a:pt x="876300" y="708787"/>
                  </a:lnTo>
                  <a:cubicBezTo>
                    <a:pt x="876300" y="801243"/>
                    <a:pt x="801243" y="876300"/>
                    <a:pt x="708787" y="876300"/>
                  </a:cubicBezTo>
                  <a:lnTo>
                    <a:pt x="708787" y="869950"/>
                  </a:lnTo>
                  <a:lnTo>
                    <a:pt x="708787" y="876300"/>
                  </a:lnTo>
                  <a:lnTo>
                    <a:pt x="167513" y="876300"/>
                  </a:lnTo>
                  <a:lnTo>
                    <a:pt x="167513" y="869950"/>
                  </a:lnTo>
                  <a:lnTo>
                    <a:pt x="167513" y="876300"/>
                  </a:lnTo>
                  <a:cubicBezTo>
                    <a:pt x="75057" y="876300"/>
                    <a:pt x="0" y="801243"/>
                    <a:pt x="0" y="708787"/>
                  </a:cubicBezTo>
                  <a:lnTo>
                    <a:pt x="0" y="167513"/>
                  </a:lnTo>
                  <a:lnTo>
                    <a:pt x="6350" y="167513"/>
                  </a:lnTo>
                  <a:lnTo>
                    <a:pt x="0" y="167513"/>
                  </a:lnTo>
                  <a:moveTo>
                    <a:pt x="12700" y="167513"/>
                  </a:moveTo>
                  <a:lnTo>
                    <a:pt x="12700" y="708787"/>
                  </a:lnTo>
                  <a:lnTo>
                    <a:pt x="6350" y="708787"/>
                  </a:lnTo>
                  <a:lnTo>
                    <a:pt x="12700" y="708787"/>
                  </a:lnTo>
                  <a:cubicBezTo>
                    <a:pt x="12700" y="794258"/>
                    <a:pt x="82042" y="863600"/>
                    <a:pt x="167513" y="863600"/>
                  </a:cubicBezTo>
                  <a:lnTo>
                    <a:pt x="708787" y="863600"/>
                  </a:lnTo>
                  <a:cubicBezTo>
                    <a:pt x="794258" y="863600"/>
                    <a:pt x="863600" y="794258"/>
                    <a:pt x="863600" y="708787"/>
                  </a:cubicBezTo>
                  <a:lnTo>
                    <a:pt x="863600" y="167513"/>
                  </a:lnTo>
                  <a:cubicBezTo>
                    <a:pt x="863600" y="82042"/>
                    <a:pt x="794258" y="12700"/>
                    <a:pt x="708787" y="12700"/>
                  </a:cubicBezTo>
                  <a:lnTo>
                    <a:pt x="167513" y="12700"/>
                  </a:lnTo>
                  <a:lnTo>
                    <a:pt x="167513" y="6350"/>
                  </a:lnTo>
                  <a:lnTo>
                    <a:pt x="167513" y="12700"/>
                  </a:lnTo>
                  <a:cubicBezTo>
                    <a:pt x="82042" y="12700"/>
                    <a:pt x="12700" y="82042"/>
                    <a:pt x="12700" y="167513"/>
                  </a:cubicBezTo>
                  <a:close/>
                </a:path>
              </a:pathLst>
            </a:custGeom>
            <a:solidFill>
              <a:srgbClr val="BBC2DC"/>
            </a:solidFill>
          </p:spPr>
          <p:txBody>
            <a:bodyPr/>
            <a:p>
              <a:endParaRPr lang="en-US"/>
            </a:p>
          </p:txBody>
        </p:sp>
      </p:grpSp>
      <p:sp>
        <p:nvSpPr>
          <p:cNvPr id="1048661" name="TextBox 13"/>
          <p:cNvSpPr txBox="1"/>
          <p:nvPr/>
        </p:nvSpPr>
        <p:spPr>
          <a:xfrm>
            <a:off x="9054786" y="3446209"/>
            <a:ext cx="178278" cy="902462"/>
          </a:xfrm>
          <a:prstGeom prst="rect"/>
        </p:spPr>
        <p:txBody>
          <a:bodyPr anchor="t" bIns="0" lIns="0" rIns="0" rtlCol="0" tIns="0">
            <a:spAutoFit/>
          </a:bodyPr>
          <a:p>
            <a:pPr algn="ctr">
              <a:lnSpc>
                <a:spcPts val="3553"/>
              </a:lnSpc>
            </a:pPr>
            <a:r>
              <a:rPr b="1" sz="3553" lang="en-US">
                <a:solidFill>
                  <a:srgbClr val="3B3535"/>
                </a:solidFill>
                <a:latin typeface="Arimo Bold"/>
                <a:ea typeface="Arimo Bold"/>
                <a:cs typeface="Arimo Bold"/>
                <a:sym typeface="Arimo Bold"/>
              </a:rPr>
              <a:t>1</a:t>
            </a:r>
          </a:p>
        </p:txBody>
      </p:sp>
      <p:sp>
        <p:nvSpPr>
          <p:cNvPr id="1048662" name="TextBox 14"/>
          <p:cNvSpPr txBox="1"/>
          <p:nvPr/>
        </p:nvSpPr>
        <p:spPr>
          <a:xfrm>
            <a:off x="3786892" y="3237747"/>
            <a:ext cx="3777986" cy="466980"/>
          </a:xfrm>
          <a:prstGeom prst="rect"/>
        </p:spPr>
        <p:txBody>
          <a:bodyPr anchor="t" bIns="0" lIns="0" rIns="0" rtlCol="0" tIns="0">
            <a:spAutoFit/>
          </a:bodyPr>
          <a:p>
            <a:pPr algn="r">
              <a:lnSpc>
                <a:spcPts val="3677"/>
              </a:lnSpc>
            </a:pPr>
            <a:r>
              <a:rPr b="1" sz="2929" lang="en-US">
                <a:solidFill>
                  <a:srgbClr val="3B3535"/>
                </a:solidFill>
                <a:latin typeface="Arimo Bold"/>
                <a:ea typeface="Arimo Bold"/>
                <a:cs typeface="Arimo Bold"/>
                <a:sym typeface="Arimo Bold"/>
              </a:rPr>
              <a:t>Trước Xử Lý</a:t>
            </a:r>
          </a:p>
        </p:txBody>
      </p:sp>
      <p:sp>
        <p:nvSpPr>
          <p:cNvPr id="1048663" name="TextBox 15"/>
          <p:cNvSpPr txBox="1"/>
          <p:nvPr/>
        </p:nvSpPr>
        <p:spPr>
          <a:xfrm>
            <a:off x="1028700" y="3805933"/>
            <a:ext cx="6536179" cy="1836420"/>
          </a:xfrm>
          <a:prstGeom prst="rect"/>
        </p:spPr>
        <p:txBody>
          <a:bodyPr anchor="t" bIns="0" lIns="0" rIns="0" rtlCol="0" tIns="0">
            <a:spAutoFit/>
          </a:bodyPr>
          <a:p>
            <a:pPr algn="r">
              <a:lnSpc>
                <a:spcPts val="3615"/>
              </a:lnSpc>
            </a:pPr>
            <a:r>
              <a:rPr sz="2244" lang="en-US">
                <a:solidFill>
                  <a:srgbClr val="3B3535"/>
                </a:solidFill>
                <a:latin typeface="Arimo"/>
                <a:ea typeface="Arimo"/>
                <a:cs typeface="Arimo"/>
                <a:sym typeface="Arimo"/>
              </a:rPr>
              <a:t>Mô hình Perceptron đạt độ chính xác trung bình 71.04%. Trong báo cáo phân loại, mô hình có hiệu suất tốt với lớp "rain" nhưng gặp khó khăn với các lớp "drizzle", "fog" và "snow".</a:t>
            </a:r>
          </a:p>
        </p:txBody>
      </p:sp>
      <p:grpSp>
        <p:nvGrpSpPr>
          <p:cNvPr id="98" name="Group 16"/>
          <p:cNvGrpSpPr/>
          <p:nvPr/>
        </p:nvGrpSpPr>
        <p:grpSpPr>
          <a:xfrm>
            <a:off x="9429008" y="5041832"/>
            <a:ext cx="1004949" cy="38001"/>
            <a:chOff x="0" y="0"/>
            <a:chExt cx="1343422" cy="50800"/>
          </a:xfrm>
        </p:grpSpPr>
        <p:sp>
          <p:nvSpPr>
            <p:cNvPr id="1048664" name="Freeform 17"/>
            <p:cNvSpPr/>
            <p:nvPr/>
          </p:nvSpPr>
          <p:spPr>
            <a:xfrm>
              <a:off x="0" y="0"/>
              <a:ext cx="1343406" cy="50800"/>
            </a:xfrm>
            <a:custGeom>
              <a:avLst/>
              <a:ahLst/>
              <a:rect l="l" t="t" r="r" b="b"/>
              <a:pathLst>
                <a:path w="1343406" h="50800">
                  <a:moveTo>
                    <a:pt x="0" y="25400"/>
                  </a:moveTo>
                  <a:cubicBezTo>
                    <a:pt x="0" y="11430"/>
                    <a:pt x="11430" y="0"/>
                    <a:pt x="25400" y="0"/>
                  </a:cubicBezTo>
                  <a:lnTo>
                    <a:pt x="1318006" y="0"/>
                  </a:lnTo>
                  <a:cubicBezTo>
                    <a:pt x="1331976" y="0"/>
                    <a:pt x="1343406" y="11430"/>
                    <a:pt x="1343406" y="25400"/>
                  </a:cubicBezTo>
                  <a:cubicBezTo>
                    <a:pt x="1343406" y="39370"/>
                    <a:pt x="1331976" y="50800"/>
                    <a:pt x="1318006" y="50800"/>
                  </a:cubicBezTo>
                  <a:lnTo>
                    <a:pt x="25400" y="50800"/>
                  </a:lnTo>
                  <a:cubicBezTo>
                    <a:pt x="11430" y="50800"/>
                    <a:pt x="0" y="39370"/>
                    <a:pt x="0" y="25400"/>
                  </a:cubicBezTo>
                  <a:close/>
                </a:path>
              </a:pathLst>
            </a:custGeom>
            <a:solidFill>
              <a:srgbClr val="BBC2DC"/>
            </a:solidFill>
          </p:spPr>
          <p:txBody>
            <a:bodyPr/>
            <a:p>
              <a:endParaRPr lang="en-US"/>
            </a:p>
          </p:txBody>
        </p:sp>
      </p:grpSp>
      <p:grpSp>
        <p:nvGrpSpPr>
          <p:cNvPr id="99" name="Group 18"/>
          <p:cNvGrpSpPr/>
          <p:nvPr/>
        </p:nvGrpSpPr>
        <p:grpSpPr>
          <a:xfrm>
            <a:off x="8816241" y="4733074"/>
            <a:ext cx="655518" cy="655518"/>
            <a:chOff x="0" y="0"/>
            <a:chExt cx="876300" cy="876300"/>
          </a:xfrm>
        </p:grpSpPr>
        <p:sp>
          <p:nvSpPr>
            <p:cNvPr id="1048665" name="Freeform 19"/>
            <p:cNvSpPr/>
            <p:nvPr/>
          </p:nvSpPr>
          <p:spPr>
            <a:xfrm>
              <a:off x="6350" y="6350"/>
              <a:ext cx="863600" cy="863600"/>
            </a:xfrm>
            <a:custGeom>
              <a:avLst/>
              <a:ahLst/>
              <a:rect l="l" t="t" r="r" b="b"/>
              <a:pathLst>
                <a:path w="863600" h="863600">
                  <a:moveTo>
                    <a:pt x="0" y="161163"/>
                  </a:moveTo>
                  <a:cubicBezTo>
                    <a:pt x="0" y="72136"/>
                    <a:pt x="72136" y="0"/>
                    <a:pt x="161163" y="0"/>
                  </a:cubicBezTo>
                  <a:lnTo>
                    <a:pt x="702437" y="0"/>
                  </a:lnTo>
                  <a:cubicBezTo>
                    <a:pt x="791464" y="0"/>
                    <a:pt x="863600" y="72136"/>
                    <a:pt x="863600" y="161163"/>
                  </a:cubicBezTo>
                  <a:lnTo>
                    <a:pt x="863600" y="702437"/>
                  </a:lnTo>
                  <a:cubicBezTo>
                    <a:pt x="863600" y="791464"/>
                    <a:pt x="791464" y="863600"/>
                    <a:pt x="702437" y="863600"/>
                  </a:cubicBezTo>
                  <a:lnTo>
                    <a:pt x="161163" y="863600"/>
                  </a:lnTo>
                  <a:cubicBezTo>
                    <a:pt x="72136" y="863600"/>
                    <a:pt x="0" y="791464"/>
                    <a:pt x="0" y="702437"/>
                  </a:cubicBezTo>
                  <a:close/>
                </a:path>
              </a:pathLst>
            </a:custGeom>
            <a:solidFill>
              <a:srgbClr val="D5DCF6"/>
            </a:solidFill>
          </p:spPr>
          <p:txBody>
            <a:bodyPr/>
            <a:p>
              <a:endParaRPr lang="en-US"/>
            </a:p>
          </p:txBody>
        </p:sp>
        <p:sp>
          <p:nvSpPr>
            <p:cNvPr id="1048666" name="Freeform 20"/>
            <p:cNvSpPr/>
            <p:nvPr/>
          </p:nvSpPr>
          <p:spPr>
            <a:xfrm>
              <a:off x="0" y="0"/>
              <a:ext cx="876300" cy="876300"/>
            </a:xfrm>
            <a:custGeom>
              <a:avLst/>
              <a:ahLst/>
              <a:rect l="l" t="t" r="r" b="b"/>
              <a:pathLst>
                <a:path w="876300" h="876300">
                  <a:moveTo>
                    <a:pt x="0" y="167513"/>
                  </a:moveTo>
                  <a:cubicBezTo>
                    <a:pt x="0" y="75057"/>
                    <a:pt x="75057" y="0"/>
                    <a:pt x="167513" y="0"/>
                  </a:cubicBezTo>
                  <a:lnTo>
                    <a:pt x="708787" y="0"/>
                  </a:lnTo>
                  <a:lnTo>
                    <a:pt x="708787" y="6350"/>
                  </a:lnTo>
                  <a:lnTo>
                    <a:pt x="708787" y="0"/>
                  </a:lnTo>
                  <a:lnTo>
                    <a:pt x="708787" y="6350"/>
                  </a:lnTo>
                  <a:lnTo>
                    <a:pt x="708787" y="0"/>
                  </a:lnTo>
                  <a:cubicBezTo>
                    <a:pt x="801243" y="0"/>
                    <a:pt x="876300" y="75057"/>
                    <a:pt x="876300" y="167513"/>
                  </a:cubicBezTo>
                  <a:lnTo>
                    <a:pt x="869950" y="167513"/>
                  </a:lnTo>
                  <a:lnTo>
                    <a:pt x="876300" y="167513"/>
                  </a:lnTo>
                  <a:lnTo>
                    <a:pt x="876300" y="708787"/>
                  </a:lnTo>
                  <a:lnTo>
                    <a:pt x="869950" y="708787"/>
                  </a:lnTo>
                  <a:lnTo>
                    <a:pt x="876300" y="708787"/>
                  </a:lnTo>
                  <a:cubicBezTo>
                    <a:pt x="876300" y="801243"/>
                    <a:pt x="801243" y="876300"/>
                    <a:pt x="708787" y="876300"/>
                  </a:cubicBezTo>
                  <a:lnTo>
                    <a:pt x="708787" y="869950"/>
                  </a:lnTo>
                  <a:lnTo>
                    <a:pt x="708787" y="876300"/>
                  </a:lnTo>
                  <a:lnTo>
                    <a:pt x="167513" y="876300"/>
                  </a:lnTo>
                  <a:lnTo>
                    <a:pt x="167513" y="869950"/>
                  </a:lnTo>
                  <a:lnTo>
                    <a:pt x="167513" y="876300"/>
                  </a:lnTo>
                  <a:cubicBezTo>
                    <a:pt x="75057" y="876300"/>
                    <a:pt x="0" y="801243"/>
                    <a:pt x="0" y="708787"/>
                  </a:cubicBezTo>
                  <a:lnTo>
                    <a:pt x="0" y="167513"/>
                  </a:lnTo>
                  <a:lnTo>
                    <a:pt x="6350" y="167513"/>
                  </a:lnTo>
                  <a:lnTo>
                    <a:pt x="0" y="167513"/>
                  </a:lnTo>
                  <a:moveTo>
                    <a:pt x="12700" y="167513"/>
                  </a:moveTo>
                  <a:lnTo>
                    <a:pt x="12700" y="708787"/>
                  </a:lnTo>
                  <a:lnTo>
                    <a:pt x="6350" y="708787"/>
                  </a:lnTo>
                  <a:lnTo>
                    <a:pt x="12700" y="708787"/>
                  </a:lnTo>
                  <a:cubicBezTo>
                    <a:pt x="12700" y="794258"/>
                    <a:pt x="82042" y="863600"/>
                    <a:pt x="167513" y="863600"/>
                  </a:cubicBezTo>
                  <a:lnTo>
                    <a:pt x="708787" y="863600"/>
                  </a:lnTo>
                  <a:cubicBezTo>
                    <a:pt x="794258" y="863600"/>
                    <a:pt x="863600" y="794258"/>
                    <a:pt x="863600" y="708787"/>
                  </a:cubicBezTo>
                  <a:lnTo>
                    <a:pt x="863600" y="167513"/>
                  </a:lnTo>
                  <a:cubicBezTo>
                    <a:pt x="863600" y="82042"/>
                    <a:pt x="794258" y="12700"/>
                    <a:pt x="708787" y="12700"/>
                  </a:cubicBezTo>
                  <a:lnTo>
                    <a:pt x="167513" y="12700"/>
                  </a:lnTo>
                  <a:lnTo>
                    <a:pt x="167513" y="6350"/>
                  </a:lnTo>
                  <a:lnTo>
                    <a:pt x="167513" y="12700"/>
                  </a:lnTo>
                  <a:cubicBezTo>
                    <a:pt x="82042" y="12700"/>
                    <a:pt x="12700" y="82042"/>
                    <a:pt x="12700" y="167513"/>
                  </a:cubicBezTo>
                  <a:close/>
                </a:path>
              </a:pathLst>
            </a:custGeom>
            <a:solidFill>
              <a:srgbClr val="BBC2DC"/>
            </a:solidFill>
          </p:spPr>
          <p:txBody>
            <a:bodyPr/>
            <a:p>
              <a:endParaRPr lang="en-US"/>
            </a:p>
          </p:txBody>
        </p:sp>
      </p:grpSp>
      <p:sp>
        <p:nvSpPr>
          <p:cNvPr id="1048667" name="TextBox 21"/>
          <p:cNvSpPr txBox="1"/>
          <p:nvPr/>
        </p:nvSpPr>
        <p:spPr>
          <a:xfrm>
            <a:off x="9008621" y="4881787"/>
            <a:ext cx="270757" cy="451231"/>
          </a:xfrm>
          <a:prstGeom prst="rect"/>
        </p:spPr>
        <p:txBody>
          <a:bodyPr anchor="t" bIns="0" lIns="0" rIns="0" rtlCol="0" tIns="0">
            <a:spAutoFit/>
          </a:bodyPr>
          <a:p>
            <a:pPr algn="ctr">
              <a:lnSpc>
                <a:spcPts val="3553"/>
              </a:lnSpc>
            </a:pPr>
            <a:r>
              <a:rPr b="1" sz="3553" lang="en-US">
                <a:solidFill>
                  <a:srgbClr val="3B3535"/>
                </a:solidFill>
                <a:latin typeface="Arimo Bold"/>
                <a:ea typeface="Arimo Bold"/>
                <a:cs typeface="Arimo Bold"/>
                <a:sym typeface="Arimo Bold"/>
              </a:rPr>
              <a:t>2</a:t>
            </a:r>
          </a:p>
        </p:txBody>
      </p:sp>
      <p:sp>
        <p:nvSpPr>
          <p:cNvPr id="1048668" name="TextBox 22"/>
          <p:cNvSpPr txBox="1"/>
          <p:nvPr/>
        </p:nvSpPr>
        <p:spPr>
          <a:xfrm>
            <a:off x="10723121" y="4673326"/>
            <a:ext cx="3777986" cy="466980"/>
          </a:xfrm>
          <a:prstGeom prst="rect"/>
        </p:spPr>
        <p:txBody>
          <a:bodyPr anchor="t" bIns="0" lIns="0" rIns="0" rtlCol="0" tIns="0">
            <a:spAutoFit/>
          </a:bodyPr>
          <a:p>
            <a:pPr algn="l">
              <a:lnSpc>
                <a:spcPts val="3677"/>
              </a:lnSpc>
            </a:pPr>
            <a:r>
              <a:rPr b="1" sz="2929" lang="en-US">
                <a:solidFill>
                  <a:srgbClr val="3B3535"/>
                </a:solidFill>
                <a:latin typeface="Arimo Bold"/>
                <a:ea typeface="Arimo Bold"/>
                <a:cs typeface="Arimo Bold"/>
                <a:sym typeface="Arimo Bold"/>
              </a:rPr>
              <a:t>Sau Xử Lý</a:t>
            </a:r>
          </a:p>
        </p:txBody>
      </p:sp>
      <p:sp>
        <p:nvSpPr>
          <p:cNvPr id="1048669" name="TextBox 23"/>
          <p:cNvSpPr txBox="1"/>
          <p:nvPr/>
        </p:nvSpPr>
        <p:spPr>
          <a:xfrm>
            <a:off x="10723121" y="5241511"/>
            <a:ext cx="6536179" cy="2295526"/>
          </a:xfrm>
          <a:prstGeom prst="rect"/>
        </p:spPr>
        <p:txBody>
          <a:bodyPr anchor="t" bIns="0" lIns="0" rIns="0" rtlCol="0" tIns="0">
            <a:spAutoFit/>
          </a:bodyPr>
          <a:p>
            <a:pPr algn="l">
              <a:lnSpc>
                <a:spcPts val="3615"/>
              </a:lnSpc>
            </a:pPr>
            <a:r>
              <a:rPr sz="2244" lang="en-US">
                <a:solidFill>
                  <a:srgbClr val="3B3535"/>
                </a:solidFill>
                <a:latin typeface="Arimo"/>
                <a:ea typeface="Arimo"/>
                <a:cs typeface="Arimo"/>
                <a:sym typeface="Arimo"/>
              </a:rPr>
              <a:t>Sau khi xử lý dữ liệu, độ chính xác trung bình của mô hình Perceptron giảm nhẹ xuống 69%. Mô hình vẫn duy trì khả năng phân loại tốt với lớp "rain" nhưng không cải thiện được hiệu suất với các lớp "drizzle", "fog" và "snow".</a:t>
            </a:r>
          </a:p>
        </p:txBody>
      </p:sp>
      <p:grpSp>
        <p:nvGrpSpPr>
          <p:cNvPr id="100" name="Group 24"/>
          <p:cNvGrpSpPr/>
          <p:nvPr/>
        </p:nvGrpSpPr>
        <p:grpSpPr>
          <a:xfrm>
            <a:off x="7854043" y="6949009"/>
            <a:ext cx="1004949" cy="38001"/>
            <a:chOff x="0" y="0"/>
            <a:chExt cx="1343422" cy="50800"/>
          </a:xfrm>
        </p:grpSpPr>
        <p:sp>
          <p:nvSpPr>
            <p:cNvPr id="1048670" name="Freeform 25"/>
            <p:cNvSpPr/>
            <p:nvPr/>
          </p:nvSpPr>
          <p:spPr>
            <a:xfrm>
              <a:off x="0" y="0"/>
              <a:ext cx="1343406" cy="50800"/>
            </a:xfrm>
            <a:custGeom>
              <a:avLst/>
              <a:ahLst/>
              <a:rect l="l" t="t" r="r" b="b"/>
              <a:pathLst>
                <a:path w="1343406" h="50800">
                  <a:moveTo>
                    <a:pt x="0" y="25400"/>
                  </a:moveTo>
                  <a:cubicBezTo>
                    <a:pt x="0" y="11430"/>
                    <a:pt x="11430" y="0"/>
                    <a:pt x="25400" y="0"/>
                  </a:cubicBezTo>
                  <a:lnTo>
                    <a:pt x="1318006" y="0"/>
                  </a:lnTo>
                  <a:cubicBezTo>
                    <a:pt x="1331976" y="0"/>
                    <a:pt x="1343406" y="11430"/>
                    <a:pt x="1343406" y="25400"/>
                  </a:cubicBezTo>
                  <a:cubicBezTo>
                    <a:pt x="1343406" y="39370"/>
                    <a:pt x="1331976" y="50800"/>
                    <a:pt x="1318006" y="50800"/>
                  </a:cubicBezTo>
                  <a:lnTo>
                    <a:pt x="25400" y="50800"/>
                  </a:lnTo>
                  <a:cubicBezTo>
                    <a:pt x="11430" y="50800"/>
                    <a:pt x="0" y="39370"/>
                    <a:pt x="0" y="25400"/>
                  </a:cubicBezTo>
                  <a:close/>
                </a:path>
              </a:pathLst>
            </a:custGeom>
            <a:solidFill>
              <a:srgbClr val="BBC2DC"/>
            </a:solidFill>
          </p:spPr>
          <p:txBody>
            <a:bodyPr/>
            <a:p>
              <a:endParaRPr lang="en-US"/>
            </a:p>
          </p:txBody>
        </p:sp>
      </p:grpSp>
      <p:grpSp>
        <p:nvGrpSpPr>
          <p:cNvPr id="101" name="Group 26"/>
          <p:cNvGrpSpPr/>
          <p:nvPr/>
        </p:nvGrpSpPr>
        <p:grpSpPr>
          <a:xfrm>
            <a:off x="8816241" y="6640251"/>
            <a:ext cx="655518" cy="655518"/>
            <a:chOff x="0" y="0"/>
            <a:chExt cx="876300" cy="876300"/>
          </a:xfrm>
        </p:grpSpPr>
        <p:sp>
          <p:nvSpPr>
            <p:cNvPr id="1048671" name="Freeform 27"/>
            <p:cNvSpPr/>
            <p:nvPr/>
          </p:nvSpPr>
          <p:spPr>
            <a:xfrm>
              <a:off x="6350" y="6350"/>
              <a:ext cx="863600" cy="863600"/>
            </a:xfrm>
            <a:custGeom>
              <a:avLst/>
              <a:ahLst/>
              <a:rect l="l" t="t" r="r" b="b"/>
              <a:pathLst>
                <a:path w="863600" h="863600">
                  <a:moveTo>
                    <a:pt x="0" y="161163"/>
                  </a:moveTo>
                  <a:cubicBezTo>
                    <a:pt x="0" y="72136"/>
                    <a:pt x="72136" y="0"/>
                    <a:pt x="161163" y="0"/>
                  </a:cubicBezTo>
                  <a:lnTo>
                    <a:pt x="702437" y="0"/>
                  </a:lnTo>
                  <a:cubicBezTo>
                    <a:pt x="791464" y="0"/>
                    <a:pt x="863600" y="72136"/>
                    <a:pt x="863600" y="161163"/>
                  </a:cubicBezTo>
                  <a:lnTo>
                    <a:pt x="863600" y="702437"/>
                  </a:lnTo>
                  <a:cubicBezTo>
                    <a:pt x="863600" y="791464"/>
                    <a:pt x="791464" y="863600"/>
                    <a:pt x="702437" y="863600"/>
                  </a:cubicBezTo>
                  <a:lnTo>
                    <a:pt x="161163" y="863600"/>
                  </a:lnTo>
                  <a:cubicBezTo>
                    <a:pt x="72136" y="863600"/>
                    <a:pt x="0" y="791464"/>
                    <a:pt x="0" y="702437"/>
                  </a:cubicBezTo>
                  <a:close/>
                </a:path>
              </a:pathLst>
            </a:custGeom>
            <a:solidFill>
              <a:srgbClr val="D5DCF6"/>
            </a:solidFill>
          </p:spPr>
          <p:txBody>
            <a:bodyPr/>
            <a:p>
              <a:endParaRPr lang="en-US"/>
            </a:p>
          </p:txBody>
        </p:sp>
        <p:sp>
          <p:nvSpPr>
            <p:cNvPr id="1048672" name="Freeform 28"/>
            <p:cNvSpPr/>
            <p:nvPr/>
          </p:nvSpPr>
          <p:spPr>
            <a:xfrm>
              <a:off x="0" y="0"/>
              <a:ext cx="876300" cy="876300"/>
            </a:xfrm>
            <a:custGeom>
              <a:avLst/>
              <a:ahLst/>
              <a:rect l="l" t="t" r="r" b="b"/>
              <a:pathLst>
                <a:path w="876300" h="876300">
                  <a:moveTo>
                    <a:pt x="0" y="167513"/>
                  </a:moveTo>
                  <a:cubicBezTo>
                    <a:pt x="0" y="75057"/>
                    <a:pt x="75057" y="0"/>
                    <a:pt x="167513" y="0"/>
                  </a:cubicBezTo>
                  <a:lnTo>
                    <a:pt x="708787" y="0"/>
                  </a:lnTo>
                  <a:lnTo>
                    <a:pt x="708787" y="6350"/>
                  </a:lnTo>
                  <a:lnTo>
                    <a:pt x="708787" y="0"/>
                  </a:lnTo>
                  <a:lnTo>
                    <a:pt x="708787" y="6350"/>
                  </a:lnTo>
                  <a:lnTo>
                    <a:pt x="708787" y="0"/>
                  </a:lnTo>
                  <a:cubicBezTo>
                    <a:pt x="801243" y="0"/>
                    <a:pt x="876300" y="75057"/>
                    <a:pt x="876300" y="167513"/>
                  </a:cubicBezTo>
                  <a:lnTo>
                    <a:pt x="869950" y="167513"/>
                  </a:lnTo>
                  <a:lnTo>
                    <a:pt x="876300" y="167513"/>
                  </a:lnTo>
                  <a:lnTo>
                    <a:pt x="876300" y="708787"/>
                  </a:lnTo>
                  <a:lnTo>
                    <a:pt x="869950" y="708787"/>
                  </a:lnTo>
                  <a:lnTo>
                    <a:pt x="876300" y="708787"/>
                  </a:lnTo>
                  <a:cubicBezTo>
                    <a:pt x="876300" y="801243"/>
                    <a:pt x="801243" y="876300"/>
                    <a:pt x="708787" y="876300"/>
                  </a:cubicBezTo>
                  <a:lnTo>
                    <a:pt x="708787" y="869950"/>
                  </a:lnTo>
                  <a:lnTo>
                    <a:pt x="708787" y="876300"/>
                  </a:lnTo>
                  <a:lnTo>
                    <a:pt x="167513" y="876300"/>
                  </a:lnTo>
                  <a:lnTo>
                    <a:pt x="167513" y="869950"/>
                  </a:lnTo>
                  <a:lnTo>
                    <a:pt x="167513" y="876300"/>
                  </a:lnTo>
                  <a:cubicBezTo>
                    <a:pt x="75057" y="876300"/>
                    <a:pt x="0" y="801243"/>
                    <a:pt x="0" y="708787"/>
                  </a:cubicBezTo>
                  <a:lnTo>
                    <a:pt x="0" y="167513"/>
                  </a:lnTo>
                  <a:lnTo>
                    <a:pt x="6350" y="167513"/>
                  </a:lnTo>
                  <a:lnTo>
                    <a:pt x="0" y="167513"/>
                  </a:lnTo>
                  <a:moveTo>
                    <a:pt x="12700" y="167513"/>
                  </a:moveTo>
                  <a:lnTo>
                    <a:pt x="12700" y="708787"/>
                  </a:lnTo>
                  <a:lnTo>
                    <a:pt x="6350" y="708787"/>
                  </a:lnTo>
                  <a:lnTo>
                    <a:pt x="12700" y="708787"/>
                  </a:lnTo>
                  <a:cubicBezTo>
                    <a:pt x="12700" y="794258"/>
                    <a:pt x="82042" y="863600"/>
                    <a:pt x="167513" y="863600"/>
                  </a:cubicBezTo>
                  <a:lnTo>
                    <a:pt x="708787" y="863600"/>
                  </a:lnTo>
                  <a:cubicBezTo>
                    <a:pt x="794258" y="863600"/>
                    <a:pt x="863600" y="794258"/>
                    <a:pt x="863600" y="708787"/>
                  </a:cubicBezTo>
                  <a:lnTo>
                    <a:pt x="863600" y="167513"/>
                  </a:lnTo>
                  <a:cubicBezTo>
                    <a:pt x="863600" y="82042"/>
                    <a:pt x="794258" y="12700"/>
                    <a:pt x="708787" y="12700"/>
                  </a:cubicBezTo>
                  <a:lnTo>
                    <a:pt x="167513" y="12700"/>
                  </a:lnTo>
                  <a:lnTo>
                    <a:pt x="167513" y="6350"/>
                  </a:lnTo>
                  <a:lnTo>
                    <a:pt x="167513" y="12700"/>
                  </a:lnTo>
                  <a:cubicBezTo>
                    <a:pt x="82042" y="12700"/>
                    <a:pt x="12700" y="82042"/>
                    <a:pt x="12700" y="167513"/>
                  </a:cubicBezTo>
                  <a:close/>
                </a:path>
              </a:pathLst>
            </a:custGeom>
            <a:solidFill>
              <a:srgbClr val="BBC2DC"/>
            </a:solidFill>
          </p:spPr>
          <p:txBody>
            <a:bodyPr/>
            <a:p>
              <a:endParaRPr lang="en-US"/>
            </a:p>
          </p:txBody>
        </p:sp>
      </p:grpSp>
      <p:sp>
        <p:nvSpPr>
          <p:cNvPr id="1048673" name="TextBox 29"/>
          <p:cNvSpPr txBox="1"/>
          <p:nvPr/>
        </p:nvSpPr>
        <p:spPr>
          <a:xfrm>
            <a:off x="9008325" y="6788964"/>
            <a:ext cx="271202" cy="451230"/>
          </a:xfrm>
          <a:prstGeom prst="rect"/>
        </p:spPr>
        <p:txBody>
          <a:bodyPr anchor="t" bIns="0" lIns="0" rIns="0" rtlCol="0" tIns="0">
            <a:spAutoFit/>
          </a:bodyPr>
          <a:p>
            <a:pPr algn="ctr">
              <a:lnSpc>
                <a:spcPts val="3553"/>
              </a:lnSpc>
            </a:pPr>
            <a:r>
              <a:rPr b="1" sz="3553" lang="en-US">
                <a:solidFill>
                  <a:srgbClr val="3B3535"/>
                </a:solidFill>
                <a:latin typeface="Arimo Bold"/>
                <a:ea typeface="Arimo Bold"/>
                <a:cs typeface="Arimo Bold"/>
                <a:sym typeface="Arimo Bold"/>
              </a:rPr>
              <a:t>3</a:t>
            </a:r>
          </a:p>
        </p:txBody>
      </p:sp>
      <p:sp>
        <p:nvSpPr>
          <p:cNvPr id="1048674" name="TextBox 30"/>
          <p:cNvSpPr txBox="1"/>
          <p:nvPr/>
        </p:nvSpPr>
        <p:spPr>
          <a:xfrm>
            <a:off x="3786892" y="6580503"/>
            <a:ext cx="3777986" cy="466980"/>
          </a:xfrm>
          <a:prstGeom prst="rect"/>
        </p:spPr>
        <p:txBody>
          <a:bodyPr anchor="t" bIns="0" lIns="0" rIns="0" rtlCol="0" tIns="0">
            <a:spAutoFit/>
          </a:bodyPr>
          <a:p>
            <a:pPr algn="r">
              <a:lnSpc>
                <a:spcPts val="3677"/>
              </a:lnSpc>
            </a:pPr>
            <a:r>
              <a:rPr b="1" sz="2929" lang="en-US">
                <a:solidFill>
                  <a:srgbClr val="3B3535"/>
                </a:solidFill>
                <a:latin typeface="Arimo Bold"/>
                <a:ea typeface="Arimo Bold"/>
                <a:cs typeface="Arimo Bold"/>
                <a:sym typeface="Arimo Bold"/>
              </a:rPr>
              <a:t>So Sánh Phân Tán</a:t>
            </a:r>
          </a:p>
        </p:txBody>
      </p:sp>
      <p:sp>
        <p:nvSpPr>
          <p:cNvPr id="1048675" name="TextBox 31"/>
          <p:cNvSpPr txBox="1"/>
          <p:nvPr/>
        </p:nvSpPr>
        <p:spPr>
          <a:xfrm>
            <a:off x="319476" y="7148688"/>
            <a:ext cx="7245403" cy="2295525"/>
          </a:xfrm>
          <a:prstGeom prst="rect"/>
        </p:spPr>
        <p:txBody>
          <a:bodyPr anchor="t" bIns="0" lIns="0" rIns="0" rtlCol="0" tIns="0">
            <a:spAutoFit/>
          </a:bodyPr>
          <a:p>
            <a:pPr algn="r">
              <a:lnSpc>
                <a:spcPts val="3615"/>
              </a:lnSpc>
            </a:pPr>
            <a:r>
              <a:rPr sz="2244" lang="en-US">
                <a:solidFill>
                  <a:srgbClr val="3B3535"/>
                </a:solidFill>
                <a:latin typeface="Arimo"/>
                <a:ea typeface="Arimo"/>
                <a:cs typeface="Arimo"/>
                <a:sym typeface="Arimo"/>
              </a:rPr>
              <a:t> Dữ liệu được nén lại và phân phối đồng đều hơn, giúp cải thiện hiệu suất mô hình do các đặc trưng không còn bị mất cân đối. Điều này có thể được xác nhận qua sự tăng độ chính xác của mô hình khi đánh giá với dữ liệu chuẩn hóa</a:t>
            </a:r>
          </a:p>
          <a:p>
            <a:pPr algn="r">
              <a:lnSpc>
                <a:spcPts val="3615"/>
              </a:lnSpc>
            </a:pPr>
            <a:endParaRPr sz="2244" lang="en-US">
              <a:solidFill>
                <a:srgbClr val="3B3535"/>
              </a:solidFill>
              <a:latin typeface="Arimo"/>
              <a:ea typeface="Arimo"/>
              <a:cs typeface="Arimo"/>
              <a:sym typeface="Arim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02" name=""/>
        <p:cNvGrpSpPr/>
        <p:nvPr/>
      </p:nvGrpSpPr>
      <p:grpSpPr>
        <a:xfrm>
          <a:off x="0" y="0"/>
          <a:ext cx="0" cy="0"/>
          <a:chOff x="0" y="0"/>
          <a:chExt cx="0" cy="0"/>
        </a:xfrm>
      </p:grpSpPr>
      <p:sp>
        <p:nvSpPr>
          <p:cNvPr id="1048676" name="Freeform 2"/>
          <p:cNvSpPr/>
          <p:nvPr/>
        </p:nvSpPr>
        <p:spPr>
          <a:xfrm>
            <a:off x="319476" y="3136463"/>
            <a:ext cx="9299782" cy="3830771"/>
          </a:xfrm>
          <a:custGeom>
            <a:avLst/>
            <a:ahLst/>
            <a:rect l="l" t="t" r="r" b="b"/>
            <a:pathLst>
              <a:path w="9299782" h="3830771">
                <a:moveTo>
                  <a:pt x="0" y="0"/>
                </a:moveTo>
                <a:lnTo>
                  <a:pt x="9299782" y="0"/>
                </a:lnTo>
                <a:lnTo>
                  <a:pt x="9299782" y="3830771"/>
                </a:lnTo>
                <a:lnTo>
                  <a:pt x="0" y="3830771"/>
                </a:lnTo>
                <a:lnTo>
                  <a:pt x="0" y="0"/>
                </a:lnTo>
                <a:close/>
              </a:path>
            </a:pathLst>
          </a:custGeom>
          <a:blipFill>
            <a:blip xmlns:r="http://schemas.openxmlformats.org/officeDocument/2006/relationships" r:embed="rId1"/>
            <a:stretch>
              <a:fillRect/>
            </a:stretch>
          </a:blipFill>
        </p:spPr>
        <p:txBody>
          <a:bodyPr/>
          <a:p>
            <a:endParaRPr lang="en-US"/>
          </a:p>
        </p:txBody>
      </p:sp>
      <p:sp>
        <p:nvSpPr>
          <p:cNvPr id="1048677"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78"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Cross validation:</a:t>
            </a:r>
          </a:p>
        </p:txBody>
      </p:sp>
      <p:sp>
        <p:nvSpPr>
          <p:cNvPr id="1048679" name="TextBox 5"/>
          <p:cNvSpPr txBox="1"/>
          <p:nvPr/>
        </p:nvSpPr>
        <p:spPr>
          <a:xfrm>
            <a:off x="679048" y="7623495"/>
            <a:ext cx="7837881" cy="898524"/>
          </a:xfrm>
          <a:prstGeom prst="rect"/>
        </p:spPr>
        <p:txBody>
          <a:bodyPr anchor="t" bIns="0" lIns="0" rIns="0" rtlCol="0" tIns="0">
            <a:spAutoFit/>
          </a:bodyPr>
          <a:p>
            <a:pPr algn="ctr">
              <a:lnSpc>
                <a:spcPts val="3500"/>
              </a:lnSpc>
              <a:spcBef>
                <a:spcPct val="0"/>
              </a:spcBef>
            </a:pPr>
            <a:r>
              <a:rPr sz="2750" lang="en-US">
                <a:solidFill>
                  <a:srgbClr val="000000"/>
                </a:solidFill>
                <a:latin typeface="Arimo"/>
                <a:ea typeface="Arimo"/>
                <a:cs typeface="Arimo"/>
                <a:sym typeface="Arimo"/>
              </a:rPr>
              <a:t>Khai báo các tham số và giá trị sử dụng để thực hiện cross-validation </a:t>
            </a:r>
          </a:p>
        </p:txBody>
      </p:sp>
      <p:sp>
        <p:nvSpPr>
          <p:cNvPr id="1048680" name="TextBox 6"/>
          <p:cNvSpPr txBox="1"/>
          <p:nvPr/>
        </p:nvSpPr>
        <p:spPr>
          <a:xfrm>
            <a:off x="9619258" y="1964354"/>
            <a:ext cx="8301419" cy="6329717"/>
          </a:xfrm>
          <a:prstGeom prst="rect"/>
        </p:spPr>
        <p:txBody>
          <a:bodyPr anchor="t" bIns="0" lIns="0" rIns="0" rtlCol="0" tIns="0">
            <a:spAutoFit/>
          </a:bodyPr>
          <a:p>
            <a:pPr algn="just">
              <a:lnSpc>
                <a:spcPts val="3840"/>
              </a:lnSpc>
              <a:spcBef>
                <a:spcPct val="0"/>
              </a:spcBef>
            </a:pPr>
            <a:r>
              <a:rPr b="1" sz="3108" lang="en-US">
                <a:solidFill>
                  <a:srgbClr val="000000"/>
                </a:solidFill>
                <a:latin typeface="Arimo Bold"/>
                <a:ea typeface="Arimo Bold"/>
                <a:cs typeface="Arimo Bold"/>
                <a:sym typeface="Arimo Bold"/>
              </a:rPr>
              <a:t>eta0 </a:t>
            </a:r>
            <a:r>
              <a:rPr sz="3108" lang="en-US">
                <a:solidFill>
                  <a:srgbClr val="000000"/>
                </a:solidFill>
                <a:latin typeface="Arimo"/>
                <a:ea typeface="Arimo"/>
                <a:cs typeface="Arimo"/>
                <a:sym typeface="Arimo"/>
              </a:rPr>
              <a:t>là tốc độ học (learning rate) ban đầu. Tốc độ học kiểm soát mức độ điều chỉnh trọng số trong mỗi lần cập nhật, ảnh hưởng đến tốc độ hội tụ</a:t>
            </a:r>
          </a:p>
          <a:p>
            <a:pPr algn="just">
              <a:lnSpc>
                <a:spcPts val="3840"/>
              </a:lnSpc>
              <a:spcBef>
                <a:spcPct val="0"/>
              </a:spcBef>
            </a:pPr>
            <a:r>
              <a:rPr b="1" sz="3108" lang="en-US">
                <a:solidFill>
                  <a:srgbClr val="000000"/>
                </a:solidFill>
                <a:latin typeface="Arimo Bold"/>
                <a:ea typeface="Arimo Bold"/>
                <a:cs typeface="Arimo Bold"/>
                <a:sym typeface="Arimo Bold"/>
              </a:rPr>
              <a:t>tol </a:t>
            </a:r>
            <a:r>
              <a:rPr sz="3108" lang="en-US">
                <a:solidFill>
                  <a:srgbClr val="000000"/>
                </a:solidFill>
                <a:latin typeface="Arimo"/>
                <a:ea typeface="Arimo"/>
                <a:cs typeface="Arimo"/>
                <a:sym typeface="Arimo"/>
              </a:rPr>
              <a:t>là ngưỡng dừng khi thay đổi trong hàm mất mát giữa các vòng lặp liên tiếp nhỏ hơn giá trị này. Khi sự thay đổi dưới mức tol, quá trình huấn luyện sẽ dừng lại, ngay cả khi chưa đạt max_ite</a:t>
            </a:r>
          </a:p>
          <a:p>
            <a:pPr algn="just">
              <a:lnSpc>
                <a:spcPts val="3840"/>
              </a:lnSpc>
              <a:spcBef>
                <a:spcPct val="0"/>
              </a:spcBef>
            </a:pPr>
            <a:r>
              <a:rPr b="1" sz="3108" lang="en-US">
                <a:solidFill>
                  <a:srgbClr val="000000"/>
                </a:solidFill>
                <a:latin typeface="Arimo Bold"/>
                <a:ea typeface="Arimo Bold"/>
                <a:cs typeface="Arimo Bold"/>
                <a:sym typeface="Arimo Bold"/>
              </a:rPr>
              <a:t>max_iter </a:t>
            </a:r>
            <a:r>
              <a:rPr sz="3108" lang="en-US">
                <a:solidFill>
                  <a:srgbClr val="000000"/>
                </a:solidFill>
                <a:latin typeface="Arimo"/>
                <a:ea typeface="Arimo"/>
                <a:cs typeface="Arimo"/>
                <a:sym typeface="Arimo"/>
              </a:rPr>
              <a:t>là số lượng vòng lặp tối đa mà thuật toán sẽ thực hiện trong quá trình huấn luyện trước khi dừng. Đây là giới hạn về số lần cập nhật trọng số, giúp tránh việc lặp vô tận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03" name=""/>
        <p:cNvGrpSpPr/>
        <p:nvPr/>
      </p:nvGrpSpPr>
      <p:grpSpPr>
        <a:xfrm>
          <a:off x="0" y="0"/>
          <a:ext cx="0" cy="0"/>
          <a:chOff x="0" y="0"/>
          <a:chExt cx="0" cy="0"/>
        </a:xfrm>
      </p:grpSpPr>
      <p:sp>
        <p:nvSpPr>
          <p:cNvPr id="1048681" name="Freeform 2"/>
          <p:cNvSpPr/>
          <p:nvPr/>
        </p:nvSpPr>
        <p:spPr>
          <a:xfrm>
            <a:off x="319476" y="3136463"/>
            <a:ext cx="9299782" cy="3830771"/>
          </a:xfrm>
          <a:custGeom>
            <a:avLst/>
            <a:ahLst/>
            <a:rect l="l" t="t" r="r" b="b"/>
            <a:pathLst>
              <a:path w="9299782" h="3830771">
                <a:moveTo>
                  <a:pt x="0" y="0"/>
                </a:moveTo>
                <a:lnTo>
                  <a:pt x="9299782" y="0"/>
                </a:lnTo>
                <a:lnTo>
                  <a:pt x="9299782" y="3830771"/>
                </a:lnTo>
                <a:lnTo>
                  <a:pt x="0" y="3830771"/>
                </a:lnTo>
                <a:lnTo>
                  <a:pt x="0" y="0"/>
                </a:lnTo>
                <a:close/>
              </a:path>
            </a:pathLst>
          </a:custGeom>
          <a:blipFill>
            <a:blip xmlns:r="http://schemas.openxmlformats.org/officeDocument/2006/relationships" r:embed="rId1"/>
            <a:stretch>
              <a:fillRect/>
            </a:stretch>
          </a:blipFill>
        </p:spPr>
        <p:txBody>
          <a:bodyPr/>
          <a:p>
            <a:endParaRPr lang="en-US"/>
          </a:p>
        </p:txBody>
      </p:sp>
      <p:sp>
        <p:nvSpPr>
          <p:cNvPr id="1048682"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83"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Cross validation:</a:t>
            </a:r>
          </a:p>
        </p:txBody>
      </p:sp>
      <p:sp>
        <p:nvSpPr>
          <p:cNvPr id="1048684" name="TextBox 5"/>
          <p:cNvSpPr txBox="1"/>
          <p:nvPr/>
        </p:nvSpPr>
        <p:spPr>
          <a:xfrm>
            <a:off x="679048" y="7623495"/>
            <a:ext cx="7837881" cy="898524"/>
          </a:xfrm>
          <a:prstGeom prst="rect"/>
        </p:spPr>
        <p:txBody>
          <a:bodyPr anchor="t" bIns="0" lIns="0" rIns="0" rtlCol="0" tIns="0">
            <a:spAutoFit/>
          </a:bodyPr>
          <a:p>
            <a:pPr algn="ctr">
              <a:lnSpc>
                <a:spcPts val="3500"/>
              </a:lnSpc>
              <a:spcBef>
                <a:spcPct val="0"/>
              </a:spcBef>
            </a:pPr>
            <a:r>
              <a:rPr sz="2750" lang="en-US">
                <a:solidFill>
                  <a:srgbClr val="000000"/>
                </a:solidFill>
                <a:latin typeface="Arimo"/>
                <a:ea typeface="Arimo"/>
                <a:cs typeface="Arimo"/>
                <a:sym typeface="Arimo"/>
              </a:rPr>
              <a:t>Khai báo các tham số và giá trị sử dụng để thực hiện cross-validation </a:t>
            </a:r>
          </a:p>
        </p:txBody>
      </p:sp>
      <p:sp>
        <p:nvSpPr>
          <p:cNvPr id="1048685" name="TextBox 6"/>
          <p:cNvSpPr txBox="1"/>
          <p:nvPr/>
        </p:nvSpPr>
        <p:spPr>
          <a:xfrm>
            <a:off x="9619258" y="1191811"/>
            <a:ext cx="8443012" cy="8758650"/>
          </a:xfrm>
          <a:prstGeom prst="rect"/>
        </p:spPr>
        <p:txBody>
          <a:bodyPr anchor="t" bIns="0" lIns="0" rIns="0" rtlCol="0" tIns="0">
            <a:spAutoFit/>
          </a:bodyPr>
          <a:p>
            <a:pPr algn="just">
              <a:lnSpc>
                <a:spcPts val="3839"/>
              </a:lnSpc>
            </a:pPr>
            <a:r>
              <a:rPr b="1" sz="3108" lang="en-US">
                <a:solidFill>
                  <a:srgbClr val="000000"/>
                </a:solidFill>
                <a:latin typeface="Arimo Bold"/>
                <a:ea typeface="Arimo Bold"/>
                <a:cs typeface="Arimo Bold"/>
                <a:sym typeface="Arimo Bold"/>
              </a:rPr>
              <a:t>penalty</a:t>
            </a:r>
            <a:r>
              <a:rPr sz="3108" lang="en-US">
                <a:solidFill>
                  <a:srgbClr val="000000"/>
                </a:solidFill>
                <a:latin typeface="Arimo"/>
                <a:ea typeface="Arimo"/>
                <a:cs typeface="Arimo"/>
                <a:sym typeface="Arimo"/>
              </a:rPr>
              <a:t>: Tham số này xác định hình phạt cho các trọng số lớn nhằm tránh overfitting. None không áp dụng regularization, trong khi 'l1', 'l2', và 'elasticnet' giúp kiểm soát độ phức tạp của mô hình bằng cách thêm một thuật ngữ phạt vào hàm mất mát.</a:t>
            </a:r>
          </a:p>
          <a:p>
            <a:pPr algn="just">
              <a:lnSpc>
                <a:spcPts val="3839"/>
              </a:lnSpc>
            </a:pPr>
            <a:r>
              <a:rPr b="1" sz="3108" lang="en-US">
                <a:solidFill>
                  <a:srgbClr val="000000"/>
                </a:solidFill>
                <a:latin typeface="Arimo Bold"/>
                <a:ea typeface="Arimo Bold"/>
                <a:cs typeface="Arimo Bold"/>
                <a:sym typeface="Arimo Bold"/>
              </a:rPr>
              <a:t>Alpha</a:t>
            </a:r>
            <a:r>
              <a:rPr sz="3108" lang="en-US">
                <a:solidFill>
                  <a:srgbClr val="000000"/>
                </a:solidFill>
                <a:latin typeface="Arimo"/>
                <a:ea typeface="Arimo"/>
                <a:cs typeface="Arimo"/>
                <a:sym typeface="Arimo"/>
              </a:rPr>
              <a:t>: Đây là mức độ mà regularization ảnh hưởng đến mô hình. Giá trị nhỏ làm cho regularization yếu, trong khi giá trị lớn sẽ làm cho nó mạnh hơn. Alpha cần được điều chỉnh để đạt được sự cân bằng giữa độ chính xác và độ phức tạp của mô hình</a:t>
            </a:r>
          </a:p>
          <a:p>
            <a:pPr algn="just">
              <a:lnSpc>
                <a:spcPts val="3840"/>
              </a:lnSpc>
              <a:spcBef>
                <a:spcPct val="0"/>
              </a:spcBef>
            </a:pPr>
            <a:r>
              <a:rPr b="1" sz="3108" lang="en-US">
                <a:solidFill>
                  <a:srgbClr val="000000"/>
                </a:solidFill>
                <a:latin typeface="Arimo Bold"/>
                <a:ea typeface="Arimo Bold"/>
                <a:cs typeface="Arimo Bold"/>
                <a:sym typeface="Arimo Bold"/>
              </a:rPr>
              <a:t>validation_fraction</a:t>
            </a:r>
            <a:r>
              <a:rPr sz="3108" lang="en-US">
                <a:solidFill>
                  <a:srgbClr val="000000"/>
                </a:solidFill>
                <a:latin typeface="Arimo"/>
                <a:ea typeface="Arimo"/>
                <a:cs typeface="Arimo"/>
                <a:sym typeface="Arimo"/>
              </a:rPr>
              <a:t>: Đây là tỷ lệ của dữ liệu huấn luyện được sử dụng để xác thực trong quá trình dừng sớm (early stopping). Ví dụ, nếu validation_fraction là 0.1, 10% dữ liệu huấn luyện sẽ được dùng làm dữ liệu xác thực để quyết định khi nào nên dừng huấn luyện.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04" name=""/>
        <p:cNvGrpSpPr/>
        <p:nvPr/>
      </p:nvGrpSpPr>
      <p:grpSpPr>
        <a:xfrm>
          <a:off x="0" y="0"/>
          <a:ext cx="0" cy="0"/>
          <a:chOff x="0" y="0"/>
          <a:chExt cx="0" cy="0"/>
        </a:xfrm>
      </p:grpSpPr>
      <p:sp>
        <p:nvSpPr>
          <p:cNvPr id="1048686" name="Freeform 2"/>
          <p:cNvSpPr/>
          <p:nvPr/>
        </p:nvSpPr>
        <p:spPr>
          <a:xfrm>
            <a:off x="319476" y="3136463"/>
            <a:ext cx="9299782" cy="3830771"/>
          </a:xfrm>
          <a:custGeom>
            <a:avLst/>
            <a:ahLst/>
            <a:rect l="l" t="t" r="r" b="b"/>
            <a:pathLst>
              <a:path w="9299782" h="3830771">
                <a:moveTo>
                  <a:pt x="0" y="0"/>
                </a:moveTo>
                <a:lnTo>
                  <a:pt x="9299782" y="0"/>
                </a:lnTo>
                <a:lnTo>
                  <a:pt x="9299782" y="3830771"/>
                </a:lnTo>
                <a:lnTo>
                  <a:pt x="0" y="3830771"/>
                </a:lnTo>
                <a:lnTo>
                  <a:pt x="0" y="0"/>
                </a:lnTo>
                <a:close/>
              </a:path>
            </a:pathLst>
          </a:custGeom>
          <a:blipFill>
            <a:blip xmlns:r="http://schemas.openxmlformats.org/officeDocument/2006/relationships" r:embed="rId1"/>
            <a:stretch>
              <a:fillRect/>
            </a:stretch>
          </a:blipFill>
        </p:spPr>
        <p:txBody>
          <a:bodyPr/>
          <a:p>
            <a:endParaRPr lang="en-US"/>
          </a:p>
        </p:txBody>
      </p:sp>
      <p:sp>
        <p:nvSpPr>
          <p:cNvPr id="1048687"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88"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Cross validation:</a:t>
            </a:r>
          </a:p>
        </p:txBody>
      </p:sp>
      <p:sp>
        <p:nvSpPr>
          <p:cNvPr id="1048689" name="Freeform 5"/>
          <p:cNvSpPr/>
          <p:nvPr/>
        </p:nvSpPr>
        <p:spPr>
          <a:xfrm>
            <a:off x="1028700" y="8174725"/>
            <a:ext cx="13157415" cy="1430869"/>
          </a:xfrm>
          <a:custGeom>
            <a:avLst/>
            <a:ahLst/>
            <a:rect l="l" t="t" r="r" b="b"/>
            <a:pathLst>
              <a:path w="13157415" h="1430869">
                <a:moveTo>
                  <a:pt x="0" y="0"/>
                </a:moveTo>
                <a:lnTo>
                  <a:pt x="13157415" y="0"/>
                </a:lnTo>
                <a:lnTo>
                  <a:pt x="13157415" y="1430869"/>
                </a:lnTo>
                <a:lnTo>
                  <a:pt x="0" y="1430869"/>
                </a:lnTo>
                <a:lnTo>
                  <a:pt x="0" y="0"/>
                </a:lnTo>
                <a:close/>
              </a:path>
            </a:pathLst>
          </a:custGeom>
          <a:blipFill>
            <a:blip xmlns:r="http://schemas.openxmlformats.org/officeDocument/2006/relationships" r:embed="rId2"/>
            <a:stretch>
              <a:fillRect/>
            </a:stretch>
          </a:blipFill>
        </p:spPr>
        <p:txBody>
          <a:bodyPr/>
          <a:p>
            <a:endParaRPr lang="en-US"/>
          </a:p>
        </p:txBody>
      </p:sp>
      <p:sp>
        <p:nvSpPr>
          <p:cNvPr id="1048690" name="TextBox 6"/>
          <p:cNvSpPr txBox="1"/>
          <p:nvPr/>
        </p:nvSpPr>
        <p:spPr>
          <a:xfrm>
            <a:off x="319476" y="7476443"/>
            <a:ext cx="14629978" cy="519114"/>
          </a:xfrm>
          <a:prstGeom prst="rect"/>
        </p:spPr>
        <p:txBody>
          <a:bodyPr anchor="t" bIns="0" lIns="0" rIns="0" rtlCol="0" tIns="0">
            <a:spAutoFit/>
          </a:bodyPr>
          <a:p>
            <a:pPr algn="l">
              <a:lnSpc>
                <a:spcPts val="3937"/>
              </a:lnSpc>
              <a:spcBef>
                <a:spcPct val="0"/>
              </a:spcBef>
            </a:pPr>
            <a:r>
              <a:rPr sz="3187" lang="en-US">
                <a:solidFill>
                  <a:srgbClr val="000000"/>
                </a:solidFill>
                <a:latin typeface="Arimo"/>
                <a:ea typeface="Arimo"/>
                <a:cs typeface="Arimo"/>
                <a:sym typeface="Arimo"/>
              </a:rPr>
              <a:t>- Kết luận: Sau khi sử dụng cross-validation cho ra được kết quả như sau:</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05" name=""/>
        <p:cNvGrpSpPr/>
        <p:nvPr/>
      </p:nvGrpSpPr>
      <p:grpSpPr>
        <a:xfrm>
          <a:off x="0" y="0"/>
          <a:ext cx="0" cy="0"/>
          <a:chOff x="0" y="0"/>
          <a:chExt cx="0" cy="0"/>
        </a:xfrm>
      </p:grpSpPr>
      <p:sp>
        <p:nvSpPr>
          <p:cNvPr id="1048691" name="Freeform 2"/>
          <p:cNvSpPr/>
          <p:nvPr/>
        </p:nvSpPr>
        <p:spPr>
          <a:xfrm>
            <a:off x="1028700" y="2514276"/>
            <a:ext cx="9272957" cy="7772724"/>
          </a:xfrm>
          <a:custGeom>
            <a:avLst/>
            <a:ahLst/>
            <a:rect l="l" t="t" r="r" b="b"/>
            <a:pathLst>
              <a:path w="9272957" h="7772724">
                <a:moveTo>
                  <a:pt x="0" y="0"/>
                </a:moveTo>
                <a:lnTo>
                  <a:pt x="9272957" y="0"/>
                </a:lnTo>
                <a:lnTo>
                  <a:pt x="9272957" y="7772724"/>
                </a:lnTo>
                <a:lnTo>
                  <a:pt x="0" y="7772724"/>
                </a:lnTo>
                <a:lnTo>
                  <a:pt x="0" y="0"/>
                </a:lnTo>
                <a:close/>
              </a:path>
            </a:pathLst>
          </a:custGeom>
          <a:blipFill>
            <a:blip xmlns:r="http://schemas.openxmlformats.org/officeDocument/2006/relationships" r:embed="rId1"/>
            <a:stretch>
              <a:fillRect l="-8125" t="-8616" r="-12639" b="-6462"/>
            </a:stretch>
          </a:blipFill>
        </p:spPr>
        <p:txBody>
          <a:bodyPr/>
          <a:p>
            <a:endParaRPr lang="en-US"/>
          </a:p>
        </p:txBody>
      </p:sp>
      <p:sp>
        <p:nvSpPr>
          <p:cNvPr id="1048692"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93"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Confuse Matrix:</a:t>
            </a:r>
          </a:p>
        </p:txBody>
      </p:sp>
      <p:sp>
        <p:nvSpPr>
          <p:cNvPr id="1048694" name="TextBox 5"/>
          <p:cNvSpPr txBox="1"/>
          <p:nvPr/>
        </p:nvSpPr>
        <p:spPr>
          <a:xfrm>
            <a:off x="10301657" y="2645568"/>
            <a:ext cx="7630484" cy="5313553"/>
          </a:xfrm>
          <a:prstGeom prst="rect"/>
        </p:spPr>
        <p:txBody>
          <a:bodyPr anchor="t" bIns="0" lIns="0" rIns="0" rtlCol="0" tIns="0">
            <a:spAutoFit/>
          </a:bodyPr>
          <a:p>
            <a:pPr algn="l">
              <a:lnSpc>
                <a:spcPts val="4184"/>
              </a:lnSpc>
              <a:spcBef>
                <a:spcPct val="0"/>
              </a:spcBef>
            </a:pPr>
            <a:r>
              <a:rPr sz="3387" lang="en-US">
                <a:solidFill>
                  <a:srgbClr val="000000"/>
                </a:solidFill>
                <a:latin typeface="Arimo"/>
                <a:ea typeface="Arimo"/>
                <a:cs typeface="Arimo"/>
                <a:sym typeface="Arimo"/>
              </a:rPr>
              <a:t>Các hàng đại diện cho các nhãn thực tế</a:t>
            </a:r>
          </a:p>
          <a:p>
            <a:pPr algn="l">
              <a:lnSpc>
                <a:spcPts val="4183"/>
              </a:lnSpc>
              <a:spcBef>
                <a:spcPct val="0"/>
              </a:spcBef>
            </a:pPr>
            <a:r>
              <a:rPr sz="3387" lang="en-US">
                <a:solidFill>
                  <a:srgbClr val="000000"/>
                </a:solidFill>
                <a:latin typeface="Arimo"/>
                <a:ea typeface="Arimo"/>
                <a:cs typeface="Arimo"/>
                <a:sym typeface="Arimo"/>
              </a:rPr>
              <a:t>Các cột đại diện cho các nhãn dự đoán</a:t>
            </a:r>
          </a:p>
          <a:p>
            <a:pPr algn="l">
              <a:lnSpc>
                <a:spcPts val="4184"/>
              </a:lnSpc>
              <a:spcBef>
                <a:spcPct val="0"/>
              </a:spcBef>
            </a:pPr>
            <a:r>
              <a:rPr sz="3387" lang="en-US">
                <a:solidFill>
                  <a:srgbClr val="000000"/>
                </a:solidFill>
                <a:latin typeface="Arimo"/>
                <a:ea typeface="Arimo"/>
                <a:cs typeface="Arimo"/>
                <a:sym typeface="Arimo"/>
              </a:rPr>
              <a:t>Nhận xét ma trận nhầm lẫn trên tập test:</a:t>
            </a:r>
          </a:p>
          <a:p>
            <a:pPr algn="l" indent="-365680" lvl="1" marL="731360">
              <a:lnSpc>
                <a:spcPts val="4184"/>
              </a:lnSpc>
              <a:buFont typeface="Arial"/>
              <a:buChar char="•"/>
            </a:pPr>
            <a:r>
              <a:rPr sz="3387" lang="en-US">
                <a:solidFill>
                  <a:srgbClr val="000000"/>
                </a:solidFill>
                <a:latin typeface="Arimo"/>
                <a:ea typeface="Arimo"/>
                <a:cs typeface="Arimo"/>
                <a:sym typeface="Arimo"/>
              </a:rPr>
              <a:t>Mô hình dự đoán khá chính xác đặc biệt là với label ‘rain’ và ‘sun’ do số lượng mẫu lớn nhất trong cả tập dữ liệu</a:t>
            </a:r>
          </a:p>
          <a:p>
            <a:pPr algn="l" indent="-365680" lvl="1" marL="731360">
              <a:lnSpc>
                <a:spcPts val="4184"/>
              </a:lnSpc>
              <a:buFont typeface="Arial"/>
              <a:buChar char="•"/>
            </a:pPr>
            <a:r>
              <a:rPr sz="3387" lang="en-US">
                <a:solidFill>
                  <a:srgbClr val="000000"/>
                </a:solidFill>
                <a:latin typeface="Arimo"/>
                <a:ea typeface="Arimo"/>
                <a:cs typeface="Arimo"/>
                <a:sym typeface="Arimo"/>
              </a:rPr>
              <a:t>Mô hình đã học khá tốt và dự đoán khá đúng với hầu hết các nhãn trên tập test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06" name=""/>
        <p:cNvGrpSpPr/>
        <p:nvPr/>
      </p:nvGrpSpPr>
      <p:grpSpPr>
        <a:xfrm>
          <a:off x="0" y="0"/>
          <a:ext cx="0" cy="0"/>
          <a:chOff x="0" y="0"/>
          <a:chExt cx="0" cy="0"/>
        </a:xfrm>
      </p:grpSpPr>
      <p:sp>
        <p:nvSpPr>
          <p:cNvPr id="1048695" name="Freeform 2"/>
          <p:cNvSpPr/>
          <p:nvPr/>
        </p:nvSpPr>
        <p:spPr>
          <a:xfrm>
            <a:off x="2913958" y="2659125"/>
            <a:ext cx="12460084" cy="6946773"/>
          </a:xfrm>
          <a:custGeom>
            <a:avLst/>
            <a:ahLst/>
            <a:rect l="l" t="t" r="r" b="b"/>
            <a:pathLst>
              <a:path w="12460084" h="6946773">
                <a:moveTo>
                  <a:pt x="0" y="0"/>
                </a:moveTo>
                <a:lnTo>
                  <a:pt x="12460084" y="0"/>
                </a:lnTo>
                <a:lnTo>
                  <a:pt x="12460084" y="6946772"/>
                </a:lnTo>
                <a:lnTo>
                  <a:pt x="0" y="6946772"/>
                </a:lnTo>
                <a:lnTo>
                  <a:pt x="0" y="0"/>
                </a:lnTo>
                <a:close/>
              </a:path>
            </a:pathLst>
          </a:custGeom>
          <a:blipFill>
            <a:blip xmlns:r="http://schemas.openxmlformats.org/officeDocument/2006/relationships" r:embed="rId1"/>
            <a:stretch>
              <a:fillRect/>
            </a:stretch>
          </a:blipFill>
        </p:spPr>
        <p:txBody>
          <a:bodyPr/>
          <a:p>
            <a:endParaRPr lang="en-US"/>
          </a:p>
        </p:txBody>
      </p:sp>
      <p:sp>
        <p:nvSpPr>
          <p:cNvPr id="1048696"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697"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07" name=""/>
        <p:cNvGrpSpPr/>
        <p:nvPr/>
      </p:nvGrpSpPr>
      <p:grpSpPr>
        <a:xfrm>
          <a:off x="0" y="0"/>
          <a:ext cx="0" cy="0"/>
          <a:chOff x="0" y="0"/>
          <a:chExt cx="0" cy="0"/>
        </a:xfrm>
      </p:grpSpPr>
      <p:sp>
        <p:nvSpPr>
          <p:cNvPr id="1048698" name="Freeform 2"/>
          <p:cNvSpPr/>
          <p:nvPr/>
        </p:nvSpPr>
        <p:spPr>
          <a:xfrm>
            <a:off x="2986612" y="2432577"/>
            <a:ext cx="12314777" cy="7065603"/>
          </a:xfrm>
          <a:custGeom>
            <a:avLst/>
            <a:ahLst/>
            <a:rect l="l" t="t" r="r" b="b"/>
            <a:pathLst>
              <a:path w="12314777" h="7065603">
                <a:moveTo>
                  <a:pt x="0" y="0"/>
                </a:moveTo>
                <a:lnTo>
                  <a:pt x="12314776" y="0"/>
                </a:lnTo>
                <a:lnTo>
                  <a:pt x="12314776" y="7065603"/>
                </a:lnTo>
                <a:lnTo>
                  <a:pt x="0" y="7065603"/>
                </a:lnTo>
                <a:lnTo>
                  <a:pt x="0" y="0"/>
                </a:lnTo>
                <a:close/>
              </a:path>
            </a:pathLst>
          </a:custGeom>
          <a:blipFill>
            <a:blip xmlns:r="http://schemas.openxmlformats.org/officeDocument/2006/relationships" r:embed="rId1"/>
            <a:stretch>
              <a:fillRect/>
            </a:stretch>
          </a:blipFill>
        </p:spPr>
        <p:txBody>
          <a:bodyPr/>
          <a:p>
            <a:endParaRPr lang="en-US"/>
          </a:p>
        </p:txBody>
      </p:sp>
      <p:sp>
        <p:nvSpPr>
          <p:cNvPr id="1048699"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00"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701" name="Freeform 2"/>
          <p:cNvSpPr/>
          <p:nvPr/>
        </p:nvSpPr>
        <p:spPr>
          <a:xfrm>
            <a:off x="2861515" y="2432577"/>
            <a:ext cx="12564969" cy="7258710"/>
          </a:xfrm>
          <a:custGeom>
            <a:avLst/>
            <a:ahLst/>
            <a:rect l="l" t="t" r="r" b="b"/>
            <a:pathLst>
              <a:path w="12564969" h="7258710">
                <a:moveTo>
                  <a:pt x="0" y="0"/>
                </a:moveTo>
                <a:lnTo>
                  <a:pt x="12564970" y="0"/>
                </a:lnTo>
                <a:lnTo>
                  <a:pt x="12564970" y="7258710"/>
                </a:lnTo>
                <a:lnTo>
                  <a:pt x="0" y="7258710"/>
                </a:lnTo>
                <a:lnTo>
                  <a:pt x="0" y="0"/>
                </a:lnTo>
                <a:close/>
              </a:path>
            </a:pathLst>
          </a:custGeom>
          <a:blipFill>
            <a:blip xmlns:r="http://schemas.openxmlformats.org/officeDocument/2006/relationships" r:embed="rId1"/>
            <a:stretch>
              <a:fillRect/>
            </a:stretch>
          </a:blipFill>
        </p:spPr>
        <p:txBody>
          <a:bodyPr/>
          <a:p>
            <a:endParaRPr lang="en-US"/>
          </a:p>
        </p:txBody>
      </p:sp>
      <p:sp>
        <p:nvSpPr>
          <p:cNvPr id="1048702"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03"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09" name=""/>
        <p:cNvGrpSpPr/>
        <p:nvPr/>
      </p:nvGrpSpPr>
      <p:grpSpPr>
        <a:xfrm>
          <a:off x="0" y="0"/>
          <a:ext cx="0" cy="0"/>
          <a:chOff x="0" y="0"/>
          <a:chExt cx="0" cy="0"/>
        </a:xfrm>
      </p:grpSpPr>
      <p:sp>
        <p:nvSpPr>
          <p:cNvPr id="1048704" name="TextBox 2"/>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05" name="TextBox 3"/>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
        <p:nvSpPr>
          <p:cNvPr id="1048706" name="TextBox 4"/>
          <p:cNvSpPr txBox="1"/>
          <p:nvPr/>
        </p:nvSpPr>
        <p:spPr>
          <a:xfrm>
            <a:off x="1835777" y="3111799"/>
            <a:ext cx="14616445" cy="5593848"/>
          </a:xfrm>
          <a:prstGeom prst="rect"/>
        </p:spPr>
        <p:txBody>
          <a:bodyPr anchor="t" bIns="0" lIns="0" rIns="0" rtlCol="0" tIns="0">
            <a:spAutoFit/>
          </a:bodyPr>
          <a:p>
            <a:pPr algn="l">
              <a:lnSpc>
                <a:spcPts val="4910"/>
              </a:lnSpc>
              <a:spcBef>
                <a:spcPct val="0"/>
              </a:spcBef>
            </a:pPr>
            <a:r>
              <a:rPr sz="3922" lang="en-US">
                <a:solidFill>
                  <a:srgbClr val="000000"/>
                </a:solidFill>
                <a:latin typeface="Arimo"/>
                <a:ea typeface="Arimo"/>
                <a:cs typeface="Arimo"/>
                <a:sym typeface="Arimo"/>
              </a:rPr>
              <a:t>=&gt; Nhận xét: </a:t>
            </a:r>
          </a:p>
          <a:p>
            <a:pPr algn="l">
              <a:lnSpc>
                <a:spcPts val="4910"/>
              </a:lnSpc>
              <a:spcBef>
                <a:spcPct val="0"/>
              </a:spcBef>
            </a:pPr>
            <a:r>
              <a:rPr sz="3922" lang="en-US">
                <a:solidFill>
                  <a:srgbClr val="000000"/>
                </a:solidFill>
                <a:latin typeface="Arimo"/>
                <a:ea typeface="Arimo"/>
                <a:cs typeface="Arimo"/>
                <a:sym typeface="Arimo"/>
              </a:rPr>
              <a:t>      Tỉ lệ chính xác của mô hình Perceptron trên các tập train, validation và test lần lượt là 0.75, 0.74 và 0.74. Mặc dù tỷ lệ này cho thấy mô hình có khả năng phân loại, nhưng với dữ liệu phi tuyến tính, các chỉ số này có thể cho thấy rằng mô hình chưa đủ mạnh để nắm bắt các mối quan hệ phức tạp trong dữ liệu. Điều này chỉ ra rằng Perceptron có thể không phải là lựa chọn tốt nhất cho bài toán này, và cần xem xét các mô hình khác phù hợp hơn để cải thiện độ chính xác và khả năng dự đoán.</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10" name=""/>
        <p:cNvGrpSpPr/>
        <p:nvPr/>
      </p:nvGrpSpPr>
      <p:grpSpPr>
        <a:xfrm>
          <a:off x="0" y="0"/>
          <a:ext cx="0" cy="0"/>
          <a:chOff x="0" y="0"/>
          <a:chExt cx="0" cy="0"/>
        </a:xfrm>
      </p:grpSpPr>
      <p:sp>
        <p:nvSpPr>
          <p:cNvPr id="1048707" name="TextBox 2"/>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08" name="TextBox 3"/>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
        <p:nvSpPr>
          <p:cNvPr id="1048709" name="TextBox 4"/>
          <p:cNvSpPr txBox="1"/>
          <p:nvPr/>
        </p:nvSpPr>
        <p:spPr>
          <a:xfrm>
            <a:off x="1835777" y="3111799"/>
            <a:ext cx="14616445" cy="5593848"/>
          </a:xfrm>
          <a:prstGeom prst="rect"/>
        </p:spPr>
        <p:txBody>
          <a:bodyPr anchor="t" bIns="0" lIns="0" rIns="0" rtlCol="0" tIns="0">
            <a:spAutoFit/>
          </a:bodyPr>
          <a:p>
            <a:pPr algn="l">
              <a:lnSpc>
                <a:spcPts val="4910"/>
              </a:lnSpc>
              <a:spcBef>
                <a:spcPct val="0"/>
              </a:spcBef>
            </a:pPr>
            <a:r>
              <a:rPr sz="3922" lang="en-US">
                <a:solidFill>
                  <a:srgbClr val="000000"/>
                </a:solidFill>
                <a:latin typeface="Arimo"/>
                <a:ea typeface="Arimo"/>
                <a:cs typeface="Arimo"/>
                <a:sym typeface="Arimo"/>
              </a:rPr>
              <a:t>=&gt; Nhận xét: </a:t>
            </a:r>
          </a:p>
          <a:p>
            <a:pPr algn="l">
              <a:lnSpc>
                <a:spcPts val="4910"/>
              </a:lnSpc>
              <a:spcBef>
                <a:spcPct val="0"/>
              </a:spcBef>
            </a:pPr>
            <a:r>
              <a:rPr sz="3922" lang="en-US">
                <a:solidFill>
                  <a:srgbClr val="000000"/>
                </a:solidFill>
                <a:latin typeface="Arimo"/>
                <a:ea typeface="Arimo"/>
                <a:cs typeface="Arimo"/>
                <a:sym typeface="Arimo"/>
              </a:rPr>
              <a:t>      Tỉ lệ chính xác của mô hình Perceptron trên các tập train, validation và test lần lượt là 0.75, 0.74 và 0.74. Mặc dù tỷ lệ này cho thấy mô hình có khả năng phân loại, nhưng với dữ liệu phi tuyến tính, các chỉ số này có thể cho thấy rằng mô hình chưa đủ mạnh để nắm bắt các mối quan hệ phức tạp trong dữ liệu. Điều này chỉ ra rằng Perceptron có thể không phải là lựa chọn tốt nhất cho bài toán này, và cần xem xét các mô hình khác phù hợp hơn để cải thiện độ chính xác và khả năng dự đoán.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sp>
        <p:nvSpPr>
          <p:cNvPr id="1048602" name="Freeform 2"/>
          <p:cNvSpPr/>
          <p:nvPr/>
        </p:nvSpPr>
        <p:spPr>
          <a:xfrm>
            <a:off x="12708266" y="5143500"/>
            <a:ext cx="5579734" cy="5143500"/>
          </a:xfrm>
          <a:custGeom>
            <a:avLst/>
            <a:ahLst/>
            <a:rect l="l" t="t" r="r" b="b"/>
            <a:pathLst>
              <a:path w="5579734" h="5143500">
                <a:moveTo>
                  <a:pt x="0" y="0"/>
                </a:moveTo>
                <a:lnTo>
                  <a:pt x="5579734" y="0"/>
                </a:lnTo>
                <a:lnTo>
                  <a:pt x="5579734" y="5143500"/>
                </a:lnTo>
                <a:lnTo>
                  <a:pt x="0" y="5143500"/>
                </a:lnTo>
                <a:lnTo>
                  <a:pt x="0" y="0"/>
                </a:lnTo>
                <a:close/>
              </a:path>
            </a:pathLst>
          </a:custGeom>
          <a:blipFill>
            <a:blip xmlns:r="http://schemas.openxmlformats.org/officeDocument/2006/relationships" r:embed="rId1"/>
            <a:stretch>
              <a:fillRect/>
            </a:stretch>
          </a:blipFill>
        </p:spPr>
        <p:txBody>
          <a:bodyPr/>
          <a:p>
            <a:endParaRPr lang="en-US"/>
          </a:p>
        </p:txBody>
      </p:sp>
      <p:sp>
        <p:nvSpPr>
          <p:cNvPr id="1048603" name="TextBox 3"/>
          <p:cNvSpPr txBox="1"/>
          <p:nvPr/>
        </p:nvSpPr>
        <p:spPr>
          <a:xfrm>
            <a:off x="1028700" y="2142562"/>
            <a:ext cx="16230600" cy="3722243"/>
          </a:xfrm>
          <a:prstGeom prst="rect"/>
        </p:spPr>
        <p:txBody>
          <a:bodyPr anchor="t" bIns="0" lIns="0" rIns="0" rtlCol="0" tIns="0">
            <a:spAutoFit/>
          </a:bodyPr>
          <a:p>
            <a:pPr algn="l" indent="-365899" lvl="1" marL="731799">
              <a:lnSpc>
                <a:spcPts val="4187"/>
              </a:lnSpc>
              <a:buFont typeface="Arial"/>
              <a:buChar char="•"/>
            </a:pPr>
            <a:r>
              <a:rPr sz="3389" lang="en-US">
                <a:solidFill>
                  <a:srgbClr val="000000"/>
                </a:solidFill>
                <a:latin typeface="Arimo"/>
                <a:ea typeface="Arimo"/>
                <a:cs typeface="Arimo"/>
                <a:sym typeface="Arimo"/>
              </a:rPr>
              <a:t>Tập dữ liệu bao gồm các đặc trưng liên quan đến thời tiết: </a:t>
            </a:r>
          </a:p>
          <a:p>
            <a:pPr algn="l" indent="-487866" lvl="2" marL="1463598">
              <a:lnSpc>
                <a:spcPts val="4187"/>
              </a:lnSpc>
              <a:buFont typeface="Arial"/>
              <a:buChar char="⚬"/>
            </a:pPr>
            <a:r>
              <a:rPr sz="3389" lang="en-US">
                <a:solidFill>
                  <a:srgbClr val="000000"/>
                </a:solidFill>
                <a:latin typeface="Arimo"/>
                <a:ea typeface="Arimo"/>
                <a:cs typeface="Arimo"/>
                <a:sym typeface="Arimo"/>
              </a:rPr>
              <a:t>precipitation (lượng mưa). Đơn vị đo: mm</a:t>
            </a:r>
          </a:p>
          <a:p>
            <a:pPr algn="l" indent="-487866" lvl="2" marL="1463598">
              <a:lnSpc>
                <a:spcPts val="4187"/>
              </a:lnSpc>
              <a:buFont typeface="Arial"/>
              <a:buChar char="⚬"/>
            </a:pPr>
            <a:r>
              <a:rPr sz="3389" lang="en-US">
                <a:solidFill>
                  <a:srgbClr val="000000"/>
                </a:solidFill>
                <a:latin typeface="Arimo"/>
                <a:ea typeface="Arimo"/>
                <a:cs typeface="Arimo"/>
                <a:sym typeface="Arimo"/>
              </a:rPr>
              <a:t>temp_max (nhiệt độ tối đa). Đơn vị đo: °C</a:t>
            </a:r>
          </a:p>
          <a:p>
            <a:pPr algn="l" indent="-487866" lvl="2" marL="1463598">
              <a:lnSpc>
                <a:spcPts val="4187"/>
              </a:lnSpc>
              <a:buFont typeface="Arial"/>
              <a:buChar char="⚬"/>
            </a:pPr>
            <a:r>
              <a:rPr sz="3389" lang="en-US">
                <a:solidFill>
                  <a:srgbClr val="000000"/>
                </a:solidFill>
                <a:latin typeface="Arimo"/>
                <a:ea typeface="Arimo"/>
                <a:cs typeface="Arimo"/>
                <a:sym typeface="Arimo"/>
              </a:rPr>
              <a:t>temp_min (nhiệt độ thấp nhất). Đơn vị đo: °C</a:t>
            </a:r>
          </a:p>
          <a:p>
            <a:pPr algn="l" indent="-487866" lvl="2" marL="1463598">
              <a:lnSpc>
                <a:spcPts val="4187"/>
              </a:lnSpc>
              <a:buFont typeface="Arial"/>
              <a:buChar char="⚬"/>
            </a:pPr>
            <a:r>
              <a:rPr sz="3389" lang="en-US">
                <a:solidFill>
                  <a:srgbClr val="000000"/>
                </a:solidFill>
                <a:latin typeface="Arimo"/>
                <a:ea typeface="Arimo"/>
                <a:cs typeface="Arimo"/>
                <a:sym typeface="Arimo"/>
              </a:rPr>
              <a:t>wind (sức gió). Đơn vị đo: m/s </a:t>
            </a:r>
          </a:p>
          <a:p>
            <a:pPr algn="l" indent="-487866" lvl="2" marL="1463598">
              <a:lnSpc>
                <a:spcPts val="4187"/>
              </a:lnSpc>
              <a:buFont typeface="Arial"/>
              <a:buChar char="⚬"/>
            </a:pPr>
            <a:r>
              <a:rPr sz="3389" lang="en-US">
                <a:solidFill>
                  <a:srgbClr val="000000"/>
                </a:solidFill>
                <a:latin typeface="Arimo"/>
                <a:ea typeface="Arimo"/>
                <a:cs typeface="Arimo"/>
                <a:sym typeface="Arimo"/>
              </a:rPr>
              <a:t>weather chia thành 5 lớp: drizzle (mưa phùn), fog (sương mù), rain (mưa), snow (tuyết), và sun (nắng).</a:t>
            </a:r>
          </a:p>
        </p:txBody>
      </p:sp>
      <p:sp>
        <p:nvSpPr>
          <p:cNvPr id="1048604" name="TextBox 4"/>
          <p:cNvSpPr txBox="1"/>
          <p:nvPr/>
        </p:nvSpPr>
        <p:spPr>
          <a:xfrm>
            <a:off x="198063" y="122127"/>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11" name=""/>
        <p:cNvGrpSpPr/>
        <p:nvPr/>
      </p:nvGrpSpPr>
      <p:grpSpPr>
        <a:xfrm>
          <a:off x="0" y="0"/>
          <a:ext cx="0" cy="0"/>
          <a:chOff x="0" y="0"/>
          <a:chExt cx="0" cy="0"/>
        </a:xfrm>
      </p:grpSpPr>
      <p:sp>
        <p:nvSpPr>
          <p:cNvPr id="1048710" name="Freeform 2"/>
          <p:cNvSpPr/>
          <p:nvPr/>
        </p:nvSpPr>
        <p:spPr>
          <a:xfrm>
            <a:off x="1028700" y="2432577"/>
            <a:ext cx="10639624" cy="6100633"/>
          </a:xfrm>
          <a:custGeom>
            <a:avLst/>
            <a:ahLst/>
            <a:rect l="l" t="t" r="r" b="b"/>
            <a:pathLst>
              <a:path w="10639624" h="6100633">
                <a:moveTo>
                  <a:pt x="0" y="0"/>
                </a:moveTo>
                <a:lnTo>
                  <a:pt x="10639624" y="0"/>
                </a:lnTo>
                <a:lnTo>
                  <a:pt x="10639624" y="6100632"/>
                </a:lnTo>
                <a:lnTo>
                  <a:pt x="0" y="6100632"/>
                </a:lnTo>
                <a:lnTo>
                  <a:pt x="0" y="0"/>
                </a:lnTo>
                <a:close/>
              </a:path>
            </a:pathLst>
          </a:custGeom>
          <a:blipFill>
            <a:blip xmlns:r="http://schemas.openxmlformats.org/officeDocument/2006/relationships" r:embed="rId1"/>
            <a:stretch>
              <a:fillRect l="-6937" r="-7169"/>
            </a:stretch>
          </a:blipFill>
        </p:spPr>
        <p:txBody>
          <a:bodyPr/>
          <a:p>
            <a:endParaRPr lang="en-US"/>
          </a:p>
        </p:txBody>
      </p:sp>
      <p:sp>
        <p:nvSpPr>
          <p:cNvPr id="1048711"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12"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Loss function:</a:t>
            </a:r>
          </a:p>
        </p:txBody>
      </p:sp>
      <p:sp>
        <p:nvSpPr>
          <p:cNvPr id="1048713" name="TextBox 5"/>
          <p:cNvSpPr txBox="1"/>
          <p:nvPr/>
        </p:nvSpPr>
        <p:spPr>
          <a:xfrm>
            <a:off x="12157871" y="2941888"/>
            <a:ext cx="5337211" cy="4974723"/>
          </a:xfrm>
          <a:prstGeom prst="rect"/>
        </p:spPr>
        <p:txBody>
          <a:bodyPr anchor="t" bIns="0" lIns="0" rIns="0" rtlCol="0" tIns="0">
            <a:spAutoFit/>
          </a:bodyPr>
          <a:p>
            <a:pPr algn="l">
              <a:lnSpc>
                <a:spcPts val="4910"/>
              </a:lnSpc>
              <a:spcBef>
                <a:spcPct val="0"/>
              </a:spcBef>
            </a:pPr>
            <a:r>
              <a:rPr sz="3922" lang="en-US">
                <a:solidFill>
                  <a:srgbClr val="000000"/>
                </a:solidFill>
                <a:latin typeface="Arimo"/>
                <a:ea typeface="Arimo"/>
                <a:cs typeface="Arimo"/>
                <a:sym typeface="Arimo"/>
              </a:rPr>
              <a:t>- Biểu đồ cho thấy Loss giảm dần theo thời gian. Bắt đầu từ khoảng 20 và giảm xuống khoảng 10-12.</a:t>
            </a:r>
          </a:p>
          <a:p>
            <a:pPr algn="l">
              <a:lnSpc>
                <a:spcPts val="4910"/>
              </a:lnSpc>
              <a:spcBef>
                <a:spcPct val="0"/>
              </a:spcBef>
            </a:pPr>
            <a:r>
              <a:rPr sz="3922" lang="en-US">
                <a:solidFill>
                  <a:srgbClr val="000000"/>
                </a:solidFill>
                <a:latin typeface="Arimo"/>
                <a:ea typeface="Arimo"/>
                <a:cs typeface="Arimo"/>
                <a:sym typeface="Arimo"/>
              </a:rPr>
              <a:t>- Điều này cho thấy mô hình đang học và cải thiện qua các epochs.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12" name=""/>
        <p:cNvGrpSpPr/>
        <p:nvPr/>
      </p:nvGrpSpPr>
      <p:grpSpPr>
        <a:xfrm>
          <a:off x="0" y="0"/>
          <a:ext cx="0" cy="0"/>
          <a:chOff x="0" y="0"/>
          <a:chExt cx="0" cy="0"/>
        </a:xfrm>
      </p:grpSpPr>
      <p:sp>
        <p:nvSpPr>
          <p:cNvPr id="1048714" name="Freeform 2"/>
          <p:cNvSpPr/>
          <p:nvPr/>
        </p:nvSpPr>
        <p:spPr>
          <a:xfrm>
            <a:off x="1028700" y="2432577"/>
            <a:ext cx="9255218" cy="6825723"/>
          </a:xfrm>
          <a:custGeom>
            <a:avLst/>
            <a:ahLst/>
            <a:rect l="l" t="t" r="r" b="b"/>
            <a:pathLst>
              <a:path w="9255218" h="6825723">
                <a:moveTo>
                  <a:pt x="0" y="0"/>
                </a:moveTo>
                <a:lnTo>
                  <a:pt x="9255218" y="0"/>
                </a:lnTo>
                <a:lnTo>
                  <a:pt x="9255218" y="6825723"/>
                </a:lnTo>
                <a:lnTo>
                  <a:pt x="0" y="6825723"/>
                </a:lnTo>
                <a:lnTo>
                  <a:pt x="0" y="0"/>
                </a:lnTo>
                <a:close/>
              </a:path>
            </a:pathLst>
          </a:custGeom>
          <a:blipFill>
            <a:blip xmlns:r="http://schemas.openxmlformats.org/officeDocument/2006/relationships" r:embed="rId1"/>
            <a:stretch>
              <a:fillRect/>
            </a:stretch>
          </a:blipFill>
        </p:spPr>
        <p:txBody>
          <a:bodyPr/>
          <a:p>
            <a:endParaRPr lang="en-US"/>
          </a:p>
        </p:txBody>
      </p:sp>
      <p:sp>
        <p:nvSpPr>
          <p:cNvPr id="1048715"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16"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Learning Curve:</a:t>
            </a:r>
          </a:p>
        </p:txBody>
      </p:sp>
      <p:sp>
        <p:nvSpPr>
          <p:cNvPr id="1048717" name="TextBox 5"/>
          <p:cNvSpPr txBox="1"/>
          <p:nvPr/>
        </p:nvSpPr>
        <p:spPr>
          <a:xfrm>
            <a:off x="10283918" y="981075"/>
            <a:ext cx="7517735" cy="8729981"/>
          </a:xfrm>
          <a:prstGeom prst="rect"/>
        </p:spPr>
        <p:txBody>
          <a:bodyPr anchor="t" bIns="0" lIns="0" rIns="0" rtlCol="0" tIns="0">
            <a:spAutoFit/>
          </a:bodyPr>
          <a:p>
            <a:pPr algn="l">
              <a:lnSpc>
                <a:spcPts val="4910"/>
              </a:lnSpc>
              <a:spcBef>
                <a:spcPct val="0"/>
              </a:spcBef>
            </a:pPr>
            <a:r>
              <a:rPr sz="3922" lang="en-US">
                <a:solidFill>
                  <a:srgbClr val="000000"/>
                </a:solidFill>
                <a:latin typeface="Arimo"/>
                <a:ea typeface="Arimo"/>
                <a:cs typeface="Arimo"/>
                <a:sym typeface="Arimo"/>
              </a:rPr>
              <a:t>● Mô hình Perceptron có thể đang gặp khó khăn trong việc học tốt các mẫu phi tuyến tính trong dữ liệu. Điều này dẫn đến sự dao động mạnh và không hội tụ rõ ràng của các đường Training, Validation, và Test khi số lượng mẫu tăng lên.</a:t>
            </a:r>
          </a:p>
          <a:p>
            <a:pPr algn="l">
              <a:lnSpc>
                <a:spcPts val="4910"/>
              </a:lnSpc>
              <a:spcBef>
                <a:spcPct val="0"/>
              </a:spcBef>
            </a:pPr>
            <a:r>
              <a:rPr sz="3922" lang="en-US">
                <a:solidFill>
                  <a:srgbClr val="000000"/>
                </a:solidFill>
                <a:latin typeface="Arimo"/>
                <a:ea typeface="Arimo"/>
                <a:cs typeface="Arimo"/>
                <a:sym typeface="Arimo"/>
              </a:rPr>
              <a:t>● Sự dao động của cả ba đường (Training, Validation, và Test) cho thấy mô hình không ổn định, có thể do thiếu dữ liệu hoặc bản chất dữ liệu phức tạp và phi tuyến tính mà Perceptron không thể học tốt.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13" name=""/>
        <p:cNvGrpSpPr/>
        <p:nvPr/>
      </p:nvGrpSpPr>
      <p:grpSpPr>
        <a:xfrm>
          <a:off x="0" y="0"/>
          <a:ext cx="0" cy="0"/>
          <a:chOff x="0" y="0"/>
          <a:chExt cx="0" cy="0"/>
        </a:xfrm>
      </p:grpSpPr>
      <p:sp>
        <p:nvSpPr>
          <p:cNvPr id="1048718" name="Freeform 2"/>
          <p:cNvSpPr/>
          <p:nvPr/>
        </p:nvSpPr>
        <p:spPr>
          <a:xfrm>
            <a:off x="1028700" y="2432577"/>
            <a:ext cx="9255218" cy="6825723"/>
          </a:xfrm>
          <a:custGeom>
            <a:avLst/>
            <a:ahLst/>
            <a:rect l="l" t="t" r="r" b="b"/>
            <a:pathLst>
              <a:path w="9255218" h="6825723">
                <a:moveTo>
                  <a:pt x="0" y="0"/>
                </a:moveTo>
                <a:lnTo>
                  <a:pt x="9255218" y="0"/>
                </a:lnTo>
                <a:lnTo>
                  <a:pt x="9255218" y="6825723"/>
                </a:lnTo>
                <a:lnTo>
                  <a:pt x="0" y="6825723"/>
                </a:lnTo>
                <a:lnTo>
                  <a:pt x="0" y="0"/>
                </a:lnTo>
                <a:close/>
              </a:path>
            </a:pathLst>
          </a:custGeom>
          <a:blipFill>
            <a:blip xmlns:r="http://schemas.openxmlformats.org/officeDocument/2006/relationships" r:embed="rId1"/>
            <a:stretch>
              <a:fillRect/>
            </a:stretch>
          </a:blipFill>
        </p:spPr>
        <p:txBody>
          <a:bodyPr/>
          <a:p>
            <a:endParaRPr lang="en-US"/>
          </a:p>
        </p:txBody>
      </p:sp>
      <p:sp>
        <p:nvSpPr>
          <p:cNvPr id="1048719" name="TextBox 3"/>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20" name="TextBox 4"/>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Perceptron</a:t>
            </a:r>
          </a:p>
          <a:p>
            <a:pPr algn="just" indent="-423393" lvl="1" marL="846787">
              <a:lnSpc>
                <a:spcPts val="4912"/>
              </a:lnSpc>
              <a:buFont typeface="Arial"/>
              <a:buChar char="•"/>
            </a:pPr>
            <a:r>
              <a:rPr sz="3922" lang="en-US">
                <a:solidFill>
                  <a:srgbClr val="1F1E1E"/>
                </a:solidFill>
                <a:latin typeface="Arimo"/>
                <a:ea typeface="Arimo"/>
                <a:cs typeface="Arimo"/>
                <a:sym typeface="Arimo"/>
              </a:rPr>
              <a:t>Learning Curve:</a:t>
            </a:r>
          </a:p>
        </p:txBody>
      </p:sp>
      <p:sp>
        <p:nvSpPr>
          <p:cNvPr id="1048721" name="TextBox 5"/>
          <p:cNvSpPr txBox="1"/>
          <p:nvPr/>
        </p:nvSpPr>
        <p:spPr>
          <a:xfrm>
            <a:off x="10283918" y="1778856"/>
            <a:ext cx="7517735" cy="8106409"/>
          </a:xfrm>
          <a:prstGeom prst="rect"/>
        </p:spPr>
        <p:txBody>
          <a:bodyPr anchor="t" bIns="0" lIns="0" rIns="0" rtlCol="0" tIns="0">
            <a:spAutoFit/>
          </a:bodyPr>
          <a:p>
            <a:pPr algn="l">
              <a:lnSpc>
                <a:spcPts val="4910"/>
              </a:lnSpc>
            </a:pPr>
            <a:r>
              <a:rPr sz="3922" lang="en-US">
                <a:solidFill>
                  <a:srgbClr val="000000"/>
                </a:solidFill>
                <a:latin typeface="Arimo"/>
                <a:ea typeface="Arimo"/>
                <a:cs typeface="Arimo"/>
                <a:sym typeface="Arimo"/>
              </a:rPr>
              <a:t>● Không có dấu hiệu overfitting rõ ràng vì đường Training và Validation không có khoảng cách lớn, và đường Test không luôn cao hơn đáng kể so với Training và Validation. Tuy nhiên, mô hình có khả năng underfitting vì điểm số trên tất cả các tập đều dao động và không đạt mức cao ổn định, cho thấy mô hình chưa học tốt toàn bộ đặc trưng trong dữ liệu.</a:t>
            </a:r>
          </a:p>
          <a:p>
            <a:pPr algn="l">
              <a:lnSpc>
                <a:spcPts val="4910"/>
              </a:lnSpc>
              <a:spcBef>
                <a:spcPct val="0"/>
              </a:spcBef>
            </a:pPr>
            <a:endParaRPr sz="3922" lang="en-US">
              <a:solidFill>
                <a:srgbClr val="000000"/>
              </a:solidFill>
              <a:latin typeface="Arimo"/>
              <a:ea typeface="Arimo"/>
              <a:cs typeface="Arimo"/>
              <a:sym typeface="Arim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14" name=""/>
        <p:cNvGrpSpPr/>
        <p:nvPr/>
      </p:nvGrpSpPr>
      <p:grpSpPr>
        <a:xfrm>
          <a:off x="0" y="0"/>
          <a:ext cx="0" cy="0"/>
          <a:chOff x="0" y="0"/>
          <a:chExt cx="0" cy="0"/>
        </a:xfrm>
      </p:grpSpPr>
      <p:grpSp>
        <p:nvGrpSpPr>
          <p:cNvPr id="115" name="Group 2"/>
          <p:cNvGrpSpPr/>
          <p:nvPr/>
        </p:nvGrpSpPr>
        <p:grpSpPr>
          <a:xfrm>
            <a:off x="0" y="-647700"/>
            <a:ext cx="18288000" cy="10287000"/>
            <a:chOff x="0" y="0"/>
            <a:chExt cx="24384000" cy="13716000"/>
          </a:xfrm>
        </p:grpSpPr>
        <p:sp>
          <p:nvSpPr>
            <p:cNvPr id="1048722"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116" name="Group 4"/>
          <p:cNvGrpSpPr/>
          <p:nvPr/>
        </p:nvGrpSpPr>
        <p:grpSpPr>
          <a:xfrm>
            <a:off x="0" y="-647700"/>
            <a:ext cx="18288000" cy="10287000"/>
            <a:chOff x="0" y="0"/>
            <a:chExt cx="24384000" cy="13716000"/>
          </a:xfrm>
        </p:grpSpPr>
        <p:sp>
          <p:nvSpPr>
            <p:cNvPr id="1048723"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sp>
        <p:nvSpPr>
          <p:cNvPr id="1048724" name="TextBox 6"/>
          <p:cNvSpPr txBox="1"/>
          <p:nvPr/>
        </p:nvSpPr>
        <p:spPr>
          <a:xfrm>
            <a:off x="1080046" y="1517005"/>
            <a:ext cx="14359532" cy="1008000"/>
          </a:xfrm>
          <a:prstGeom prst="rect"/>
        </p:spPr>
        <p:txBody>
          <a:bodyPr anchor="t" bIns="0" lIns="0" rIns="0" rtlCol="0" tIns="0">
            <a:spAutoFit/>
          </a:bodyPr>
          <a:p>
            <a:pPr algn="l">
              <a:lnSpc>
                <a:spcPts val="7937"/>
              </a:lnSpc>
            </a:pPr>
            <a:r>
              <a:rPr b="1" dirty="0" sz="6374" lang="en-US" err="1">
                <a:solidFill>
                  <a:srgbClr val="1F1E1E"/>
                </a:solidFill>
                <a:latin typeface="Arimo Bold"/>
                <a:ea typeface="Arimo Bold"/>
                <a:cs typeface="Arimo Bold"/>
                <a:sym typeface="Arimo Bold"/>
              </a:rPr>
              <a:t>Phân</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Tích</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Mô</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Hình</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Cây</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Quyết</a:t>
            </a:r>
            <a:r>
              <a:rPr b="1" dirty="0" sz="6374" lang="en-US">
                <a:solidFill>
                  <a:srgbClr val="1F1E1E"/>
                </a:solidFill>
                <a:latin typeface="Arimo Bold"/>
                <a:ea typeface="Arimo Bold"/>
                <a:cs typeface="Arimo Bold"/>
                <a:sym typeface="Arimo Bold"/>
              </a:rPr>
              <a:t> </a:t>
            </a:r>
            <a:r>
              <a:rPr b="1" dirty="0" sz="6374" lang="en-US" err="1">
                <a:solidFill>
                  <a:srgbClr val="1F1E1E"/>
                </a:solidFill>
                <a:latin typeface="Arimo Bold"/>
                <a:ea typeface="Arimo Bold"/>
                <a:cs typeface="Arimo Bold"/>
                <a:sym typeface="Arimo Bold"/>
              </a:rPr>
              <a:t>Định</a:t>
            </a:r>
            <a:endParaRPr b="1" dirty="0" sz="6374" lang="en-US">
              <a:solidFill>
                <a:srgbClr val="1F1E1E"/>
              </a:solidFill>
              <a:latin typeface="Arimo Bold"/>
              <a:ea typeface="Arimo Bold"/>
              <a:cs typeface="Arimo Bold"/>
              <a:sym typeface="Arimo Bold"/>
            </a:endParaRPr>
          </a:p>
        </p:txBody>
      </p:sp>
      <p:sp>
        <p:nvSpPr>
          <p:cNvPr id="1048725" name="TextBox 7"/>
          <p:cNvSpPr txBox="1"/>
          <p:nvPr/>
        </p:nvSpPr>
        <p:spPr>
          <a:xfrm>
            <a:off x="1080046" y="3322588"/>
            <a:ext cx="4060626" cy="499999"/>
          </a:xfrm>
          <a:prstGeom prst="rect"/>
        </p:spPr>
        <p:txBody>
          <a:bodyPr anchor="t" bIns="0" lIns="0" rIns="0" rtlCol="0" tIns="0">
            <a:spAutoFit/>
          </a:bodyPr>
          <a:p>
            <a:pPr algn="l">
              <a:lnSpc>
                <a:spcPts val="3937"/>
              </a:lnSpc>
            </a:pPr>
            <a:r>
              <a:rPr b="1" sz="3187" lang="en-US">
                <a:solidFill>
                  <a:srgbClr val="1F1E1E"/>
                </a:solidFill>
                <a:latin typeface="Arimo Bold"/>
                <a:ea typeface="Arimo Bold"/>
                <a:cs typeface="Arimo Bold"/>
                <a:sym typeface="Arimo Bold"/>
              </a:rPr>
              <a:t>Trước Xử Lý</a:t>
            </a:r>
          </a:p>
        </p:txBody>
      </p:sp>
      <p:sp>
        <p:nvSpPr>
          <p:cNvPr id="1048726" name="TextBox 8"/>
          <p:cNvSpPr txBox="1"/>
          <p:nvPr/>
        </p:nvSpPr>
        <p:spPr>
          <a:xfrm>
            <a:off x="1080046" y="4071938"/>
            <a:ext cx="4873526" cy="5412104"/>
          </a:xfrm>
          <a:prstGeom prst="rect"/>
        </p:spPr>
        <p:txBody>
          <a:bodyPr anchor="t" bIns="0" lIns="0" rIns="0" rtlCol="0" tIns="0">
            <a:spAutoFit/>
          </a:bodyPr>
          <a:p>
            <a:pPr algn="l">
              <a:lnSpc>
                <a:spcPts val="3873"/>
              </a:lnSpc>
            </a:pPr>
            <a:r>
              <a:rPr sz="2375" lang="en-US">
                <a:solidFill>
                  <a:srgbClr val="3B3535"/>
                </a:solidFill>
                <a:latin typeface="Arimo"/>
                <a:ea typeface="Arimo"/>
                <a:cs typeface="Arimo"/>
                <a:sym typeface="Arimo"/>
              </a:rPr>
              <a:t>Trên tập xác thực mô hình duy trì hiệu suất tốt với lớp rain, nhưng không thể phân loại chính xác các lớp khác, dẫn đến kết quả f1-score thấp cho lớp fog và snow</a:t>
            </a:r>
          </a:p>
          <a:p>
            <a:pPr algn="l">
              <a:lnSpc>
                <a:spcPts val="3875"/>
              </a:lnSpc>
            </a:pPr>
            <a:r>
              <a:rPr sz="2375" lang="en-US">
                <a:solidFill>
                  <a:srgbClr val="3B3535"/>
                </a:solidFill>
                <a:latin typeface="Arimo"/>
                <a:ea typeface="Arimo"/>
                <a:cs typeface="Arimo"/>
                <a:sym typeface="Arimo"/>
              </a:rPr>
              <a:t>Trên tập kiểm tra cũng không khả quan hơn, với sự thiếu sót trong việc dự đoán cho lớp drizzle và fog. Điều này cho thấy mô hình có thể chưa đủ khả năng để xử lý sự đa dạng trong dữ liệu thời tiế</a:t>
            </a:r>
          </a:p>
        </p:txBody>
      </p:sp>
      <p:sp>
        <p:nvSpPr>
          <p:cNvPr id="1048727" name="TextBox 9"/>
          <p:cNvSpPr txBox="1"/>
          <p:nvPr/>
        </p:nvSpPr>
        <p:spPr>
          <a:xfrm>
            <a:off x="6715869" y="3322588"/>
            <a:ext cx="4060626" cy="499999"/>
          </a:xfrm>
          <a:prstGeom prst="rect"/>
        </p:spPr>
        <p:txBody>
          <a:bodyPr anchor="t" bIns="0" lIns="0" rIns="0" rtlCol="0" tIns="0">
            <a:spAutoFit/>
          </a:bodyPr>
          <a:p>
            <a:pPr algn="l">
              <a:lnSpc>
                <a:spcPts val="3937"/>
              </a:lnSpc>
            </a:pPr>
            <a:r>
              <a:rPr b="1" sz="3187" lang="en-US">
                <a:solidFill>
                  <a:srgbClr val="1F1E1E"/>
                </a:solidFill>
                <a:latin typeface="Arimo Bold"/>
                <a:ea typeface="Arimo Bold"/>
                <a:cs typeface="Arimo Bold"/>
                <a:sym typeface="Arimo Bold"/>
              </a:rPr>
              <a:t>Sau Xử Lý</a:t>
            </a:r>
          </a:p>
        </p:txBody>
      </p:sp>
      <p:sp>
        <p:nvSpPr>
          <p:cNvPr id="1048728" name="TextBox 10"/>
          <p:cNvSpPr txBox="1"/>
          <p:nvPr/>
        </p:nvSpPr>
        <p:spPr>
          <a:xfrm>
            <a:off x="6715869" y="4071937"/>
            <a:ext cx="4873526" cy="1968500"/>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Sau khi xử lý dữ liệu, các chỉ số của mô hình không thay đổi nhiều. Mô hình vẫn gặp khó khăn trong việc phát hiện các lớp drizzle và fog</a:t>
            </a:r>
          </a:p>
        </p:txBody>
      </p:sp>
      <p:sp>
        <p:nvSpPr>
          <p:cNvPr id="1048729" name="TextBox 11"/>
          <p:cNvSpPr txBox="1"/>
          <p:nvPr/>
        </p:nvSpPr>
        <p:spPr>
          <a:xfrm>
            <a:off x="12351692" y="3322588"/>
            <a:ext cx="4060626" cy="499999"/>
          </a:xfrm>
          <a:prstGeom prst="rect"/>
        </p:spPr>
        <p:txBody>
          <a:bodyPr anchor="t" bIns="0" lIns="0" rIns="0" rtlCol="0" tIns="0">
            <a:spAutoFit/>
          </a:bodyPr>
          <a:p>
            <a:pPr algn="l">
              <a:lnSpc>
                <a:spcPts val="3937"/>
              </a:lnSpc>
            </a:pPr>
            <a:r>
              <a:rPr b="1" sz="3187" lang="en-US">
                <a:solidFill>
                  <a:srgbClr val="1F1E1E"/>
                </a:solidFill>
                <a:latin typeface="Arimo Bold"/>
                <a:ea typeface="Arimo Bold"/>
                <a:cs typeface="Arimo Bold"/>
                <a:sym typeface="Arimo Bold"/>
              </a:rPr>
              <a:t>So Sánh Phân Tán</a:t>
            </a:r>
          </a:p>
        </p:txBody>
      </p:sp>
      <p:sp>
        <p:nvSpPr>
          <p:cNvPr id="1048730" name="TextBox 12"/>
          <p:cNvSpPr txBox="1"/>
          <p:nvPr/>
        </p:nvSpPr>
        <p:spPr>
          <a:xfrm>
            <a:off x="12351692" y="4071937"/>
            <a:ext cx="4873526" cy="2460625"/>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Trước khi chuẩn hóa, các biến số có sự phân tán mạnh. Sau khi chuẩn hóa, các giá trị đều nằm trong một phạm vi giới hạn, giúp mô hình dễ dàng nhận diện các mối quan hệ.</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19" name=""/>
        <p:cNvGrpSpPr/>
        <p:nvPr/>
      </p:nvGrpSpPr>
      <p:grpSpPr>
        <a:xfrm>
          <a:off x="0" y="0"/>
          <a:ext cx="0" cy="0"/>
          <a:chOff x="0" y="0"/>
          <a:chExt cx="0" cy="0"/>
        </a:xfrm>
      </p:grpSpPr>
      <p:sp>
        <p:nvSpPr>
          <p:cNvPr id="1048737" name="Freeform 2"/>
          <p:cNvSpPr/>
          <p:nvPr/>
        </p:nvSpPr>
        <p:spPr>
          <a:xfrm>
            <a:off x="1028700" y="2669558"/>
            <a:ext cx="10138063" cy="3985677"/>
          </a:xfrm>
          <a:custGeom>
            <a:avLst/>
            <a:ahLst/>
            <a:rect l="l" t="t" r="r" b="b"/>
            <a:pathLst>
              <a:path w="10138063" h="3985677">
                <a:moveTo>
                  <a:pt x="0" y="0"/>
                </a:moveTo>
                <a:lnTo>
                  <a:pt x="10138063" y="0"/>
                </a:lnTo>
                <a:lnTo>
                  <a:pt x="10138063" y="3985676"/>
                </a:lnTo>
                <a:lnTo>
                  <a:pt x="0" y="3985676"/>
                </a:lnTo>
                <a:lnTo>
                  <a:pt x="0" y="0"/>
                </a:lnTo>
                <a:close/>
              </a:path>
            </a:pathLst>
          </a:custGeom>
          <a:blipFill>
            <a:blip xmlns:r="http://schemas.openxmlformats.org/officeDocument/2006/relationships" r:embed="rId1"/>
            <a:stretch>
              <a:fillRect/>
            </a:stretch>
          </a:blipFill>
        </p:spPr>
        <p:txBody>
          <a:bodyPr/>
          <a:p>
            <a:endParaRPr lang="en-US"/>
          </a:p>
        </p:txBody>
      </p:sp>
      <p:sp>
        <p:nvSpPr>
          <p:cNvPr id="1048738" name="Freeform 3"/>
          <p:cNvSpPr/>
          <p:nvPr/>
        </p:nvSpPr>
        <p:spPr>
          <a:xfrm>
            <a:off x="1028700" y="7829970"/>
            <a:ext cx="16442925" cy="1377095"/>
          </a:xfrm>
          <a:custGeom>
            <a:avLst/>
            <a:ahLst/>
            <a:rect l="l" t="t" r="r" b="b"/>
            <a:pathLst>
              <a:path w="16442925" h="1377095">
                <a:moveTo>
                  <a:pt x="0" y="0"/>
                </a:moveTo>
                <a:lnTo>
                  <a:pt x="16442925" y="0"/>
                </a:lnTo>
                <a:lnTo>
                  <a:pt x="16442925" y="1377095"/>
                </a:lnTo>
                <a:lnTo>
                  <a:pt x="0" y="1377095"/>
                </a:lnTo>
                <a:lnTo>
                  <a:pt x="0" y="0"/>
                </a:lnTo>
                <a:close/>
              </a:path>
            </a:pathLst>
          </a:custGeom>
          <a:blipFill>
            <a:blip xmlns:r="http://schemas.openxmlformats.org/officeDocument/2006/relationships" r:embed="rId2"/>
            <a:stretch>
              <a:fillRect/>
            </a:stretch>
          </a:blipFill>
        </p:spPr>
        <p:txBody>
          <a:bodyPr/>
          <a:p>
            <a:endParaRPr lang="en-US"/>
          </a:p>
        </p:txBody>
      </p:sp>
      <p:sp>
        <p:nvSpPr>
          <p:cNvPr id="1048739" name="TextBox 4"/>
          <p:cNvSpPr txBox="1"/>
          <p:nvPr/>
        </p:nvSpPr>
        <p:spPr>
          <a:xfrm>
            <a:off x="1028700" y="6854115"/>
            <a:ext cx="1440299" cy="537705"/>
          </a:xfrm>
          <a:prstGeom prst="rect"/>
        </p:spPr>
        <p:txBody>
          <a:bodyPr anchor="t" bIns="0" lIns="0" rIns="0" rtlCol="0" tIns="0">
            <a:spAutoFit/>
          </a:bodyPr>
          <a:p>
            <a:pPr algn="ctr">
              <a:lnSpc>
                <a:spcPts val="4064"/>
              </a:lnSpc>
              <a:spcBef>
                <a:spcPct val="0"/>
              </a:spcBef>
            </a:pPr>
            <a:r>
              <a:rPr sz="3290" lang="en-US">
                <a:solidFill>
                  <a:srgbClr val="000000"/>
                </a:solidFill>
                <a:latin typeface="Arimo"/>
                <a:ea typeface="Arimo"/>
                <a:cs typeface="Arimo"/>
                <a:sym typeface="Arimo"/>
              </a:rPr>
              <a:t>Kết quả</a:t>
            </a:r>
          </a:p>
        </p:txBody>
      </p:sp>
      <p:sp>
        <p:nvSpPr>
          <p:cNvPr id="1048740" name="TextBox 5"/>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41" name="TextBox 6"/>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Cross validation:</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20" name=""/>
        <p:cNvGrpSpPr/>
        <p:nvPr/>
      </p:nvGrpSpPr>
      <p:grpSpPr>
        <a:xfrm>
          <a:off x="0" y="0"/>
          <a:ext cx="0" cy="0"/>
          <a:chOff x="0" y="0"/>
          <a:chExt cx="0" cy="0"/>
        </a:xfrm>
      </p:grpSpPr>
      <p:sp>
        <p:nvSpPr>
          <p:cNvPr id="1048742" name="TextBox 2"/>
          <p:cNvSpPr txBox="1"/>
          <p:nvPr/>
        </p:nvSpPr>
        <p:spPr>
          <a:xfrm>
            <a:off x="6658392" y="2533771"/>
            <a:ext cx="4971217"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Các tham số đã sử dụng: </a:t>
            </a:r>
          </a:p>
        </p:txBody>
      </p:sp>
      <p:sp>
        <p:nvSpPr>
          <p:cNvPr id="1048743" name="TextBox 3"/>
          <p:cNvSpPr txBox="1"/>
          <p:nvPr/>
        </p:nvSpPr>
        <p:spPr>
          <a:xfrm>
            <a:off x="605185" y="3173130"/>
            <a:ext cx="17077629" cy="5458968"/>
          </a:xfrm>
          <a:prstGeom prst="rect"/>
        </p:spPr>
        <p:txBody>
          <a:bodyPr anchor="t" bIns="0" lIns="0" rIns="0" rtlCol="0" tIns="0">
            <a:spAutoFit/>
          </a:bodyPr>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max_depth:</a:t>
            </a:r>
            <a:r>
              <a:rPr sz="2900" lang="en-US">
                <a:solidFill>
                  <a:srgbClr val="000000"/>
                </a:solidFill>
                <a:latin typeface="Arimo"/>
                <a:ea typeface="Arimo"/>
                <a:cs typeface="Arimo"/>
                <a:sym typeface="Arimo"/>
              </a:rPr>
              <a:t> Độ sâu tối đa của cây quyết định. Tham số giúp giới hạn số lượng cấp độ cây có thể phát triển. </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min_samples_split:</a:t>
            </a:r>
            <a:r>
              <a:rPr sz="2900" lang="en-US">
                <a:solidFill>
                  <a:srgbClr val="000000"/>
                </a:solidFill>
                <a:latin typeface="Arimo"/>
                <a:ea typeface="Arimo"/>
                <a:cs typeface="Arimo"/>
                <a:sym typeface="Arimo"/>
              </a:rPr>
              <a:t> Số mẫu tối thiểu cần để một nút có thể được chia ra thành hai nút con.</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min_samples_leaf:</a:t>
            </a:r>
            <a:r>
              <a:rPr sz="2900" lang="en-US">
                <a:solidFill>
                  <a:srgbClr val="000000"/>
                </a:solidFill>
                <a:latin typeface="Arimo"/>
                <a:ea typeface="Arimo"/>
                <a:cs typeface="Arimo"/>
                <a:sym typeface="Arimo"/>
              </a:rPr>
              <a:t> Số mẫu tối thiểu cần có tại một nút lá.</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max_features:</a:t>
            </a:r>
            <a:r>
              <a:rPr sz="2900" lang="en-US">
                <a:solidFill>
                  <a:srgbClr val="000000"/>
                </a:solidFill>
                <a:latin typeface="Arimo"/>
                <a:ea typeface="Arimo"/>
                <a:cs typeface="Arimo"/>
                <a:sym typeface="Arimo"/>
              </a:rPr>
              <a:t> Số đặc trưng tối đa được xem xét khi chia một nút. (None là tất cả các đặc trưng; 'sqrt' là căn bậc hai của số lượng đặc trưng; 'log2' là logarit cơ số 2 của số lượng đặc trưng)</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class_weight:</a:t>
            </a:r>
            <a:r>
              <a:rPr sz="2900" lang="en-US">
                <a:solidFill>
                  <a:srgbClr val="000000"/>
                </a:solidFill>
                <a:latin typeface="Arimo"/>
                <a:ea typeface="Arimo"/>
                <a:cs typeface="Arimo"/>
                <a:sym typeface="Arimo"/>
              </a:rPr>
              <a:t> Khối lượng của các lớp trong dữ liệu. (None là không có khối lượng; 'balanced' tự động tính toán khối lượng dựa trên số lượng mẫu).</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splitter:</a:t>
            </a:r>
            <a:r>
              <a:rPr sz="2900" lang="en-US">
                <a:solidFill>
                  <a:srgbClr val="000000"/>
                </a:solidFill>
                <a:latin typeface="Arimo"/>
                <a:ea typeface="Arimo"/>
                <a:cs typeface="Arimo"/>
                <a:sym typeface="Arimo"/>
              </a:rPr>
              <a:t> Phương pháp để chia các nút trong cây. 'best' chọn phương pháp chia tốt nhất, trong khi 'random' chọn chia ngẫu nhiên.</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max_leaf_nodes:</a:t>
            </a:r>
            <a:r>
              <a:rPr sz="2900" lang="en-US">
                <a:solidFill>
                  <a:srgbClr val="000000"/>
                </a:solidFill>
                <a:latin typeface="Arimo"/>
                <a:ea typeface="Arimo"/>
                <a:cs typeface="Arimo"/>
                <a:sym typeface="Arimo"/>
              </a:rPr>
              <a:t> Giới hạn số lượng nút lá tối đa trong cây quyết định. </a:t>
            </a:r>
          </a:p>
          <a:p>
            <a:pPr algn="l" indent="-313055" lvl="1" marL="626111">
              <a:lnSpc>
                <a:spcPts val="3582"/>
              </a:lnSpc>
              <a:spcBef>
                <a:spcPct val="0"/>
              </a:spcBef>
              <a:buFont typeface="Arial"/>
              <a:buChar char="•"/>
            </a:pPr>
            <a:r>
              <a:rPr sz="2900" i="1" lang="en-US">
                <a:solidFill>
                  <a:srgbClr val="000000"/>
                </a:solidFill>
                <a:latin typeface="Arimo Italics"/>
                <a:ea typeface="Arimo Italics"/>
                <a:cs typeface="Arimo Italics"/>
                <a:sym typeface="Arimo Italics"/>
              </a:rPr>
              <a:t>min_weight_fraction_leaf:</a:t>
            </a:r>
            <a:r>
              <a:rPr sz="2900" lang="en-US">
                <a:solidFill>
                  <a:srgbClr val="000000"/>
                </a:solidFill>
                <a:latin typeface="Arimo"/>
                <a:ea typeface="Arimo"/>
                <a:cs typeface="Arimo"/>
                <a:sym typeface="Arimo"/>
              </a:rPr>
              <a:t> Phần trăm trọng số tối thiểu của các mẫu cần có tại một nút lá.</a:t>
            </a:r>
          </a:p>
        </p:txBody>
      </p:sp>
      <p:sp>
        <p:nvSpPr>
          <p:cNvPr id="1048744" name="TextBox 4"/>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45" name="TextBox 5"/>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Cross validation: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21" name=""/>
        <p:cNvGrpSpPr/>
        <p:nvPr/>
      </p:nvGrpSpPr>
      <p:grpSpPr>
        <a:xfrm>
          <a:off x="0" y="0"/>
          <a:ext cx="0" cy="0"/>
          <a:chOff x="0" y="0"/>
          <a:chExt cx="0" cy="0"/>
        </a:xfrm>
      </p:grpSpPr>
      <p:sp>
        <p:nvSpPr>
          <p:cNvPr id="1048746" name="Freeform 2"/>
          <p:cNvSpPr/>
          <p:nvPr/>
        </p:nvSpPr>
        <p:spPr>
          <a:xfrm>
            <a:off x="1418270" y="4021186"/>
            <a:ext cx="7234452" cy="5807473"/>
          </a:xfrm>
          <a:custGeom>
            <a:avLst/>
            <a:ahLst/>
            <a:rect l="l" t="t" r="r" b="b"/>
            <a:pathLst>
              <a:path w="7234452" h="5807473">
                <a:moveTo>
                  <a:pt x="0" y="0"/>
                </a:moveTo>
                <a:lnTo>
                  <a:pt x="7234453" y="0"/>
                </a:lnTo>
                <a:lnTo>
                  <a:pt x="7234453" y="5807473"/>
                </a:lnTo>
                <a:lnTo>
                  <a:pt x="0" y="5807473"/>
                </a:lnTo>
                <a:lnTo>
                  <a:pt x="0" y="0"/>
                </a:lnTo>
                <a:close/>
              </a:path>
            </a:pathLst>
          </a:custGeom>
          <a:blipFill>
            <a:blip xmlns:r="http://schemas.openxmlformats.org/officeDocument/2006/relationships" r:embed="rId1"/>
            <a:stretch>
              <a:fillRect/>
            </a:stretch>
          </a:blipFill>
        </p:spPr>
        <p:txBody>
          <a:bodyPr/>
          <a:p>
            <a:endParaRPr lang="en-US"/>
          </a:p>
        </p:txBody>
      </p:sp>
      <p:sp>
        <p:nvSpPr>
          <p:cNvPr id="1048747" name="TextBox 3"/>
          <p:cNvSpPr txBox="1"/>
          <p:nvPr/>
        </p:nvSpPr>
        <p:spPr>
          <a:xfrm>
            <a:off x="3314865" y="3244897"/>
            <a:ext cx="3441263"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Ma trận nhầm lẫn </a:t>
            </a:r>
          </a:p>
        </p:txBody>
      </p:sp>
      <p:sp>
        <p:nvSpPr>
          <p:cNvPr id="1048748" name="TextBox 4"/>
          <p:cNvSpPr txBox="1"/>
          <p:nvPr/>
        </p:nvSpPr>
        <p:spPr>
          <a:xfrm>
            <a:off x="12438167" y="3244897"/>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749" name="TextBox 5"/>
          <p:cNvSpPr txBox="1"/>
          <p:nvPr/>
        </p:nvSpPr>
        <p:spPr>
          <a:xfrm>
            <a:off x="9530912" y="4364086"/>
            <a:ext cx="7728388" cy="1349078"/>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Mô hình dự đoán khá chính xác đặc biệt là với label ‘rain’ và ‘sun’ do số lượng mẫu lớn nhất trong cả tập dữ liệu.</a:t>
            </a:r>
          </a:p>
        </p:txBody>
      </p:sp>
      <p:sp>
        <p:nvSpPr>
          <p:cNvPr id="1048750" name="TextBox 6"/>
          <p:cNvSpPr txBox="1"/>
          <p:nvPr/>
        </p:nvSpPr>
        <p:spPr>
          <a:xfrm>
            <a:off x="9530912" y="6281872"/>
            <a:ext cx="7728388" cy="90140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Mô hình đã học khá tốt và dự đoán khá đúng với hầu hết các nhãn trên tập test.</a:t>
            </a:r>
          </a:p>
        </p:txBody>
      </p:sp>
      <p:sp>
        <p:nvSpPr>
          <p:cNvPr id="1048751" name="TextBox 7"/>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52" name="TextBox 8"/>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Ma trận nhầm lẫn: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22" name=""/>
        <p:cNvGrpSpPr/>
        <p:nvPr/>
      </p:nvGrpSpPr>
      <p:grpSpPr>
        <a:xfrm>
          <a:off x="0" y="0"/>
          <a:ext cx="0" cy="0"/>
          <a:chOff x="0" y="0"/>
          <a:chExt cx="0" cy="0"/>
        </a:xfrm>
      </p:grpSpPr>
      <p:sp>
        <p:nvSpPr>
          <p:cNvPr id="1048753" name="Freeform 2"/>
          <p:cNvSpPr/>
          <p:nvPr/>
        </p:nvSpPr>
        <p:spPr>
          <a:xfrm>
            <a:off x="9434314" y="2432577"/>
            <a:ext cx="6622053" cy="3613488"/>
          </a:xfrm>
          <a:custGeom>
            <a:avLst/>
            <a:ahLst/>
            <a:rect l="l" t="t" r="r" b="b"/>
            <a:pathLst>
              <a:path w="6622053" h="3613488">
                <a:moveTo>
                  <a:pt x="0" y="0"/>
                </a:moveTo>
                <a:lnTo>
                  <a:pt x="6622053" y="0"/>
                </a:lnTo>
                <a:lnTo>
                  <a:pt x="6622053" y="3613488"/>
                </a:lnTo>
                <a:lnTo>
                  <a:pt x="0" y="3613488"/>
                </a:lnTo>
                <a:lnTo>
                  <a:pt x="0" y="0"/>
                </a:lnTo>
                <a:close/>
              </a:path>
            </a:pathLst>
          </a:custGeom>
          <a:blipFill>
            <a:blip xmlns:r="http://schemas.openxmlformats.org/officeDocument/2006/relationships" r:embed="rId1"/>
            <a:stretch>
              <a:fillRect t="-315" b="-315"/>
            </a:stretch>
          </a:blipFill>
        </p:spPr>
        <p:txBody>
          <a:bodyPr/>
          <a:p>
            <a:endParaRPr lang="en-US"/>
          </a:p>
        </p:txBody>
      </p:sp>
      <p:sp>
        <p:nvSpPr>
          <p:cNvPr id="1048754" name="Freeform 3"/>
          <p:cNvSpPr/>
          <p:nvPr/>
        </p:nvSpPr>
        <p:spPr>
          <a:xfrm>
            <a:off x="1162926" y="2432577"/>
            <a:ext cx="6584344" cy="3613488"/>
          </a:xfrm>
          <a:custGeom>
            <a:avLst/>
            <a:ahLst/>
            <a:rect l="l" t="t" r="r" b="b"/>
            <a:pathLst>
              <a:path w="6584344" h="3613488">
                <a:moveTo>
                  <a:pt x="0" y="0"/>
                </a:moveTo>
                <a:lnTo>
                  <a:pt x="6584345" y="0"/>
                </a:lnTo>
                <a:lnTo>
                  <a:pt x="6584345" y="3613488"/>
                </a:lnTo>
                <a:lnTo>
                  <a:pt x="0" y="3613488"/>
                </a:lnTo>
                <a:lnTo>
                  <a:pt x="0" y="0"/>
                </a:lnTo>
                <a:close/>
              </a:path>
            </a:pathLst>
          </a:custGeom>
          <a:blipFill>
            <a:blip xmlns:r="http://schemas.openxmlformats.org/officeDocument/2006/relationships" r:embed="rId2"/>
            <a:stretch>
              <a:fillRect/>
            </a:stretch>
          </a:blipFill>
        </p:spPr>
        <p:txBody>
          <a:bodyPr/>
          <a:p>
            <a:endParaRPr lang="en-US"/>
          </a:p>
        </p:txBody>
      </p:sp>
      <p:sp>
        <p:nvSpPr>
          <p:cNvPr id="1048755" name="Freeform 4"/>
          <p:cNvSpPr/>
          <p:nvPr/>
        </p:nvSpPr>
        <p:spPr>
          <a:xfrm>
            <a:off x="1162926" y="6357030"/>
            <a:ext cx="6584344" cy="3534089"/>
          </a:xfrm>
          <a:custGeom>
            <a:avLst/>
            <a:ahLst/>
            <a:rect l="l" t="t" r="r" b="b"/>
            <a:pathLst>
              <a:path w="6584344" h="3534089">
                <a:moveTo>
                  <a:pt x="0" y="0"/>
                </a:moveTo>
                <a:lnTo>
                  <a:pt x="6584345" y="0"/>
                </a:lnTo>
                <a:lnTo>
                  <a:pt x="6584345" y="3534089"/>
                </a:lnTo>
                <a:lnTo>
                  <a:pt x="0" y="3534089"/>
                </a:lnTo>
                <a:lnTo>
                  <a:pt x="0" y="0"/>
                </a:lnTo>
                <a:close/>
              </a:path>
            </a:pathLst>
          </a:custGeom>
          <a:blipFill>
            <a:blip xmlns:r="http://schemas.openxmlformats.org/officeDocument/2006/relationships" r:embed="rId3"/>
            <a:stretch>
              <a:fillRect/>
            </a:stretch>
          </a:blipFill>
        </p:spPr>
        <p:txBody>
          <a:bodyPr/>
          <a:p>
            <a:endParaRPr lang="en-US"/>
          </a:p>
        </p:txBody>
      </p:sp>
      <p:sp>
        <p:nvSpPr>
          <p:cNvPr id="1048756" name="TextBox 5"/>
          <p:cNvSpPr txBox="1"/>
          <p:nvPr/>
        </p:nvSpPr>
        <p:spPr>
          <a:xfrm>
            <a:off x="9434314" y="6328455"/>
            <a:ext cx="6622053" cy="3060954"/>
          </a:xfrm>
          <a:prstGeom prst="rect"/>
        </p:spPr>
        <p:txBody>
          <a:bodyPr anchor="t" bIns="0" lIns="0" rIns="0" rtlCol="0" tIns="0">
            <a:spAutoFit/>
          </a:bodyPr>
          <a:p>
            <a:pPr algn="just" indent="-301009" lvl="1" marL="602018">
              <a:lnSpc>
                <a:spcPts val="3443"/>
              </a:lnSpc>
              <a:buFont typeface="Arial"/>
              <a:buChar char="•"/>
            </a:pPr>
            <a:r>
              <a:rPr b="1" sz="2788" lang="en-US">
                <a:solidFill>
                  <a:srgbClr val="000000"/>
                </a:solidFill>
                <a:latin typeface="Arimo Bold"/>
                <a:ea typeface="Arimo Bold"/>
                <a:cs typeface="Arimo Bold"/>
                <a:sym typeface="Arimo Bold"/>
              </a:rPr>
              <a:t>Thấy được rằng: </a:t>
            </a:r>
            <a:r>
              <a:rPr sz="2788" lang="en-US">
                <a:solidFill>
                  <a:srgbClr val="000000"/>
                </a:solidFill>
                <a:latin typeface="Arimo"/>
                <a:ea typeface="Arimo"/>
                <a:cs typeface="Arimo"/>
                <a:sym typeface="Arimo"/>
              </a:rPr>
              <a:t>Tỉ lệ chính xác của thuật toán trên các tập train, validation và test khá cao và ổn định ở mức 0.85 và 0.86. Cho thấy mô hình đang học tốt, linh hoạt và dự đoán tốt trên các tập dữ liệu khác nhau.</a:t>
            </a:r>
          </a:p>
          <a:p>
            <a:pPr algn="just">
              <a:lnSpc>
                <a:spcPts val="3444"/>
              </a:lnSpc>
              <a:spcBef>
                <a:spcPct val="0"/>
              </a:spcBef>
            </a:pPr>
            <a:r>
              <a:rPr b="1" sz="2788" lang="en-US">
                <a:solidFill>
                  <a:srgbClr val="000000"/>
                </a:solidFill>
                <a:latin typeface="Arimo Bold"/>
                <a:ea typeface="Arimo Bold"/>
                <a:cs typeface="Arimo Bold"/>
                <a:sym typeface="Arimo Bold"/>
              </a:rPr>
              <a:t> </a:t>
            </a:r>
          </a:p>
        </p:txBody>
      </p:sp>
      <p:sp>
        <p:nvSpPr>
          <p:cNvPr id="1048757" name="TextBox 6"/>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58" name="TextBox 7"/>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Classification Report: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23" name=""/>
        <p:cNvGrpSpPr/>
        <p:nvPr/>
      </p:nvGrpSpPr>
      <p:grpSpPr>
        <a:xfrm>
          <a:off x="0" y="0"/>
          <a:ext cx="0" cy="0"/>
          <a:chOff x="0" y="0"/>
          <a:chExt cx="0" cy="0"/>
        </a:xfrm>
      </p:grpSpPr>
      <p:sp>
        <p:nvSpPr>
          <p:cNvPr id="1048759" name="Freeform 2"/>
          <p:cNvSpPr/>
          <p:nvPr/>
        </p:nvSpPr>
        <p:spPr>
          <a:xfrm>
            <a:off x="1409231" y="3866093"/>
            <a:ext cx="7845615" cy="5618473"/>
          </a:xfrm>
          <a:custGeom>
            <a:avLst/>
            <a:ahLst/>
            <a:rect l="l" t="t" r="r" b="b"/>
            <a:pathLst>
              <a:path w="7845615" h="5618473">
                <a:moveTo>
                  <a:pt x="0" y="0"/>
                </a:moveTo>
                <a:lnTo>
                  <a:pt x="7845615" y="0"/>
                </a:lnTo>
                <a:lnTo>
                  <a:pt x="7845615" y="5618473"/>
                </a:lnTo>
                <a:lnTo>
                  <a:pt x="0" y="5618473"/>
                </a:lnTo>
                <a:lnTo>
                  <a:pt x="0" y="0"/>
                </a:lnTo>
                <a:close/>
              </a:path>
            </a:pathLst>
          </a:custGeom>
          <a:blipFill>
            <a:blip xmlns:r="http://schemas.openxmlformats.org/officeDocument/2006/relationships" r:embed="rId1"/>
            <a:stretch>
              <a:fillRect/>
            </a:stretch>
          </a:blipFill>
        </p:spPr>
        <p:txBody>
          <a:bodyPr/>
          <a:p>
            <a:endParaRPr lang="en-US"/>
          </a:p>
        </p:txBody>
      </p:sp>
      <p:sp>
        <p:nvSpPr>
          <p:cNvPr id="1048760" name="TextBox 3"/>
          <p:cNvSpPr txBox="1"/>
          <p:nvPr/>
        </p:nvSpPr>
        <p:spPr>
          <a:xfrm>
            <a:off x="12734708" y="3165128"/>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761" name="TextBox 4"/>
          <p:cNvSpPr txBox="1"/>
          <p:nvPr/>
        </p:nvSpPr>
        <p:spPr>
          <a:xfrm>
            <a:off x="3880964" y="3165128"/>
            <a:ext cx="2902148"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Learning curve</a:t>
            </a:r>
          </a:p>
        </p:txBody>
      </p:sp>
      <p:sp>
        <p:nvSpPr>
          <p:cNvPr id="1048762" name="TextBox 5"/>
          <p:cNvSpPr txBox="1"/>
          <p:nvPr/>
        </p:nvSpPr>
        <p:spPr>
          <a:xfrm>
            <a:off x="10300147" y="3847043"/>
            <a:ext cx="6578622" cy="1349078"/>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Training score, validation score, test score đều cao, khá gần nhau và ổn định.</a:t>
            </a:r>
          </a:p>
        </p:txBody>
      </p:sp>
      <p:sp>
        <p:nvSpPr>
          <p:cNvPr id="1048763" name="TextBox 6"/>
          <p:cNvSpPr txBox="1"/>
          <p:nvPr/>
        </p:nvSpPr>
        <p:spPr>
          <a:xfrm>
            <a:off x="10300147" y="5537089"/>
            <a:ext cx="6578622" cy="179675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Điều này cho thấy mô hình không chỉ học tốt từ dữ liệu huấn luyện mà còn tổng quát tốt trên dữ liệu chưa từng gặp (validation và test set).</a:t>
            </a:r>
          </a:p>
        </p:txBody>
      </p:sp>
      <p:sp>
        <p:nvSpPr>
          <p:cNvPr id="1048764" name="TextBox 7"/>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65" name="TextBox 8"/>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Learning Curve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24" name=""/>
        <p:cNvGrpSpPr/>
        <p:nvPr/>
      </p:nvGrpSpPr>
      <p:grpSpPr>
        <a:xfrm>
          <a:off x="0" y="0"/>
          <a:ext cx="0" cy="0"/>
          <a:chOff x="0" y="0"/>
          <a:chExt cx="0" cy="0"/>
        </a:xfrm>
      </p:grpSpPr>
      <p:sp>
        <p:nvSpPr>
          <p:cNvPr id="1048766" name="Freeform 2"/>
          <p:cNvSpPr/>
          <p:nvPr/>
        </p:nvSpPr>
        <p:spPr>
          <a:xfrm>
            <a:off x="1168347" y="4549974"/>
            <a:ext cx="7975653" cy="5647357"/>
          </a:xfrm>
          <a:custGeom>
            <a:avLst/>
            <a:ahLst/>
            <a:rect l="l" t="t" r="r" b="b"/>
            <a:pathLst>
              <a:path w="7975653" h="5647357">
                <a:moveTo>
                  <a:pt x="0" y="0"/>
                </a:moveTo>
                <a:lnTo>
                  <a:pt x="7975653" y="0"/>
                </a:lnTo>
                <a:lnTo>
                  <a:pt x="7975653" y="5647357"/>
                </a:lnTo>
                <a:lnTo>
                  <a:pt x="0" y="5647357"/>
                </a:lnTo>
                <a:lnTo>
                  <a:pt x="0" y="0"/>
                </a:lnTo>
                <a:close/>
              </a:path>
            </a:pathLst>
          </a:custGeom>
          <a:blipFill>
            <a:blip xmlns:r="http://schemas.openxmlformats.org/officeDocument/2006/relationships" r:embed="rId1"/>
            <a:stretch>
              <a:fillRect/>
            </a:stretch>
          </a:blipFill>
        </p:spPr>
        <p:txBody>
          <a:bodyPr/>
          <a:p>
            <a:endParaRPr lang="en-US"/>
          </a:p>
        </p:txBody>
      </p:sp>
      <p:sp>
        <p:nvSpPr>
          <p:cNvPr id="1048767" name="TextBox 3"/>
          <p:cNvSpPr txBox="1"/>
          <p:nvPr/>
        </p:nvSpPr>
        <p:spPr>
          <a:xfrm>
            <a:off x="12710673" y="4126667"/>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768" name="TextBox 4"/>
          <p:cNvSpPr txBox="1"/>
          <p:nvPr/>
        </p:nvSpPr>
        <p:spPr>
          <a:xfrm>
            <a:off x="4706340" y="3886160"/>
            <a:ext cx="899666"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ROC</a:t>
            </a:r>
          </a:p>
        </p:txBody>
      </p:sp>
      <p:sp>
        <p:nvSpPr>
          <p:cNvPr id="1048769" name="TextBox 5"/>
          <p:cNvSpPr txBox="1"/>
          <p:nvPr/>
        </p:nvSpPr>
        <p:spPr>
          <a:xfrm>
            <a:off x="9871545" y="5089355"/>
            <a:ext cx="7387755" cy="1349078"/>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AUC của các lớp khá cao, đa số đều lớn hơn 0.8 cho thấy mô hình đang phân loại rất tốt trên các label khác nhau</a:t>
            </a:r>
          </a:p>
        </p:txBody>
      </p:sp>
      <p:sp>
        <p:nvSpPr>
          <p:cNvPr id="1048770" name="TextBox 6"/>
          <p:cNvSpPr txBox="1"/>
          <p:nvPr/>
        </p:nvSpPr>
        <p:spPr>
          <a:xfrm>
            <a:off x="276046" y="398368"/>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71" name="TextBox 7"/>
          <p:cNvSpPr txBox="1"/>
          <p:nvPr/>
        </p:nvSpPr>
        <p:spPr>
          <a:xfrm>
            <a:off x="985270" y="1258688"/>
            <a:ext cx="16812856" cy="2413009"/>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01804" lvl="1" marL="803608">
              <a:lnSpc>
                <a:spcPts val="4662"/>
              </a:lnSpc>
              <a:buFont typeface="Arial"/>
              <a:buChar char="•"/>
            </a:pPr>
            <a:r>
              <a:rPr sz="3722" lang="en-US">
                <a:solidFill>
                  <a:srgbClr val="1F1E1E"/>
                </a:solidFill>
                <a:latin typeface="Arimo"/>
                <a:ea typeface="Arimo"/>
                <a:cs typeface="Arimo"/>
                <a:sym typeface="Arimo"/>
              </a:rPr>
              <a:t>Loss function: Do trong bài toán này entropy có xu hướng ziczac vì phân chia không đồng đều nên thay vào đó sử dụng biểu đồ ROC (Receiver Operating Characteristic curve) để đánh giá hiệu suất của mô hình phân loại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05" name="Freeform 2"/>
          <p:cNvSpPr/>
          <p:nvPr/>
        </p:nvSpPr>
        <p:spPr>
          <a:xfrm>
            <a:off x="12708266" y="5143500"/>
            <a:ext cx="5579734" cy="5143500"/>
          </a:xfrm>
          <a:custGeom>
            <a:avLst/>
            <a:ahLst/>
            <a:rect l="l" t="t" r="r" b="b"/>
            <a:pathLst>
              <a:path w="5579734" h="5143500">
                <a:moveTo>
                  <a:pt x="0" y="0"/>
                </a:moveTo>
                <a:lnTo>
                  <a:pt x="5579734" y="0"/>
                </a:lnTo>
                <a:lnTo>
                  <a:pt x="5579734" y="5143500"/>
                </a:lnTo>
                <a:lnTo>
                  <a:pt x="0" y="5143500"/>
                </a:lnTo>
                <a:lnTo>
                  <a:pt x="0" y="0"/>
                </a:lnTo>
                <a:close/>
              </a:path>
            </a:pathLst>
          </a:custGeom>
          <a:blipFill>
            <a:blip xmlns:r="http://schemas.openxmlformats.org/officeDocument/2006/relationships" r:embed="rId1"/>
            <a:stretch>
              <a:fillRect/>
            </a:stretch>
          </a:blipFill>
        </p:spPr>
        <p:txBody>
          <a:bodyPr/>
          <a:p>
            <a:endParaRPr lang="en-US"/>
          </a:p>
        </p:txBody>
      </p:sp>
      <p:sp>
        <p:nvSpPr>
          <p:cNvPr id="1048606" name="Freeform 3"/>
          <p:cNvSpPr/>
          <p:nvPr/>
        </p:nvSpPr>
        <p:spPr>
          <a:xfrm>
            <a:off x="1641943" y="4236759"/>
            <a:ext cx="12841433" cy="2238415"/>
          </a:xfrm>
          <a:custGeom>
            <a:avLst/>
            <a:ahLst/>
            <a:rect l="l" t="t" r="r" b="b"/>
            <a:pathLst>
              <a:path w="12841433" h="2238415">
                <a:moveTo>
                  <a:pt x="0" y="0"/>
                </a:moveTo>
                <a:lnTo>
                  <a:pt x="12841433" y="0"/>
                </a:lnTo>
                <a:lnTo>
                  <a:pt x="12841433" y="2238415"/>
                </a:lnTo>
                <a:lnTo>
                  <a:pt x="0" y="2238415"/>
                </a:lnTo>
                <a:lnTo>
                  <a:pt x="0" y="0"/>
                </a:lnTo>
                <a:close/>
              </a:path>
            </a:pathLst>
          </a:custGeom>
          <a:blipFill>
            <a:blip xmlns:r="http://schemas.openxmlformats.org/officeDocument/2006/relationships" r:embed="rId2"/>
            <a:stretch>
              <a:fillRect/>
            </a:stretch>
          </a:blipFill>
        </p:spPr>
        <p:txBody>
          <a:bodyPr/>
          <a:p>
            <a:endParaRPr lang="en-US"/>
          </a:p>
        </p:txBody>
      </p:sp>
      <p:sp>
        <p:nvSpPr>
          <p:cNvPr id="1048607" name="TextBox 4"/>
          <p:cNvSpPr txBox="1"/>
          <p:nvPr/>
        </p:nvSpPr>
        <p:spPr>
          <a:xfrm>
            <a:off x="1028700" y="2142562"/>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7"/>
              </a:lnSpc>
              <a:buFont typeface="Arial"/>
              <a:buChar char="⚬"/>
            </a:pPr>
            <a:r>
              <a:rPr sz="3389" lang="en-US">
                <a:solidFill>
                  <a:srgbClr val="000000"/>
                </a:solidFill>
                <a:latin typeface="Arimo"/>
                <a:ea typeface="Arimo"/>
                <a:cs typeface="Arimo"/>
                <a:sym typeface="Arimo"/>
              </a:rPr>
              <a:t> Loại bỏ các hàng hoặc cột chứa giá trị thiếu (NaN) và bỏ cột không dùng đến (cột ‘date’)</a:t>
            </a:r>
          </a:p>
        </p:txBody>
      </p:sp>
      <p:sp>
        <p:nvSpPr>
          <p:cNvPr id="1048608" name="TextBox 5"/>
          <p:cNvSpPr txBox="1"/>
          <p:nvPr/>
        </p:nvSpPr>
        <p:spPr>
          <a:xfrm>
            <a:off x="198063" y="122127"/>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25" name=""/>
        <p:cNvGrpSpPr/>
        <p:nvPr/>
      </p:nvGrpSpPr>
      <p:grpSpPr>
        <a:xfrm>
          <a:off x="0" y="0"/>
          <a:ext cx="0" cy="0"/>
          <a:chOff x="0" y="0"/>
          <a:chExt cx="0" cy="0"/>
        </a:xfrm>
      </p:grpSpPr>
      <p:sp>
        <p:nvSpPr>
          <p:cNvPr id="1048772" name="Freeform 2"/>
          <p:cNvSpPr/>
          <p:nvPr/>
        </p:nvSpPr>
        <p:spPr>
          <a:xfrm>
            <a:off x="1405672" y="4683874"/>
            <a:ext cx="15476656" cy="4872650"/>
          </a:xfrm>
          <a:custGeom>
            <a:avLst/>
            <a:ahLst/>
            <a:rect l="l" t="t" r="r" b="b"/>
            <a:pathLst>
              <a:path w="15476656" h="4872650">
                <a:moveTo>
                  <a:pt x="0" y="0"/>
                </a:moveTo>
                <a:lnTo>
                  <a:pt x="15476656" y="0"/>
                </a:lnTo>
                <a:lnTo>
                  <a:pt x="15476656" y="4872650"/>
                </a:lnTo>
                <a:lnTo>
                  <a:pt x="0" y="4872650"/>
                </a:lnTo>
                <a:lnTo>
                  <a:pt x="0" y="0"/>
                </a:lnTo>
                <a:close/>
              </a:path>
            </a:pathLst>
          </a:custGeom>
          <a:blipFill>
            <a:blip xmlns:r="http://schemas.openxmlformats.org/officeDocument/2006/relationships" r:embed="rId1"/>
            <a:stretch>
              <a:fillRect/>
            </a:stretch>
          </a:blipFill>
        </p:spPr>
        <p:txBody>
          <a:bodyPr/>
          <a:p>
            <a:endParaRPr lang="en-US"/>
          </a:p>
        </p:txBody>
      </p:sp>
      <p:sp>
        <p:nvSpPr>
          <p:cNvPr id="1048773" name="TextBox 3"/>
          <p:cNvSpPr txBox="1"/>
          <p:nvPr/>
        </p:nvSpPr>
        <p:spPr>
          <a:xfrm>
            <a:off x="1405672" y="2678801"/>
            <a:ext cx="15476656" cy="2005073"/>
          </a:xfrm>
          <a:prstGeom prst="rect"/>
        </p:spPr>
        <p:txBody>
          <a:bodyPr anchor="t" bIns="0" lIns="0" rIns="0" rtlCol="0" tIns="0">
            <a:spAutoFit/>
          </a:bodyPr>
          <a:p>
            <a:pPr algn="just">
              <a:lnSpc>
                <a:spcPts val="3936"/>
              </a:lnSpc>
            </a:pPr>
            <a:r>
              <a:rPr sz="3187" lang="en-US">
                <a:solidFill>
                  <a:srgbClr val="000000"/>
                </a:solidFill>
                <a:latin typeface="Arimo"/>
                <a:ea typeface="Arimo"/>
                <a:cs typeface="Arimo"/>
                <a:sym typeface="Arimo"/>
              </a:rPr>
              <a:t>Sau quá trình phân tích và tìm kiếm tham số phù hợp cho mô hình Neural Network. Kết luận là với các tham số sau sẽ đem đến hiệu quả cao nhất cho thuật toán trong mô hình này:</a:t>
            </a:r>
          </a:p>
          <a:p>
            <a:pPr algn="just">
              <a:lnSpc>
                <a:spcPts val="3937"/>
              </a:lnSpc>
              <a:spcBef>
                <a:spcPct val="0"/>
              </a:spcBef>
            </a:pPr>
            <a:endParaRPr sz="3187" lang="en-US">
              <a:solidFill>
                <a:srgbClr val="000000"/>
              </a:solidFill>
              <a:latin typeface="Arimo"/>
              <a:ea typeface="Arimo"/>
              <a:cs typeface="Arimo"/>
              <a:sym typeface="Arimo"/>
            </a:endParaRPr>
          </a:p>
        </p:txBody>
      </p:sp>
      <p:sp>
        <p:nvSpPr>
          <p:cNvPr id="1048774" name="TextBox 4"/>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775" name="TextBox 5"/>
          <p:cNvSpPr txBox="1"/>
          <p:nvPr/>
        </p:nvSpPr>
        <p:spPr>
          <a:xfrm>
            <a:off x="1028700" y="1172761"/>
            <a:ext cx="11716640" cy="1259816"/>
          </a:xfrm>
          <a:prstGeom prst="rect"/>
        </p:spPr>
        <p:txBody>
          <a:bodyPr anchor="t" bIns="0" lIns="0" rIns="0" rtlCol="0" tIns="0">
            <a:spAutoFit/>
          </a:bodyPr>
          <a:p>
            <a:pPr algn="just">
              <a:lnSpc>
                <a:spcPts val="4910"/>
              </a:lnSpc>
            </a:pPr>
            <a:r>
              <a:rPr sz="3922" lang="en-US">
                <a:solidFill>
                  <a:srgbClr val="1F1E1E"/>
                </a:solidFill>
                <a:latin typeface="Arimo"/>
                <a:ea typeface="Arimo"/>
                <a:cs typeface="Arimo"/>
                <a:sym typeface="Arimo"/>
              </a:rPr>
              <a:t>Mô hình ID3:</a:t>
            </a:r>
          </a:p>
          <a:p>
            <a:pPr algn="just" indent="-423393" lvl="1" marL="846787">
              <a:lnSpc>
                <a:spcPts val="4912"/>
              </a:lnSpc>
              <a:buFont typeface="Arial"/>
              <a:buChar char="•"/>
            </a:pPr>
            <a:r>
              <a:rPr sz="3922" lang="en-US">
                <a:solidFill>
                  <a:srgbClr val="1F1E1E"/>
                </a:solidFill>
                <a:latin typeface="Arimo"/>
                <a:ea typeface="Arimo"/>
                <a:cs typeface="Arimo"/>
                <a:sym typeface="Arimo"/>
              </a:rPr>
              <a:t>Kết luận: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26" name=""/>
        <p:cNvGrpSpPr/>
        <p:nvPr/>
      </p:nvGrpSpPr>
      <p:grpSpPr>
        <a:xfrm>
          <a:off x="0" y="0"/>
          <a:ext cx="0" cy="0"/>
          <a:chOff x="0" y="0"/>
          <a:chExt cx="0" cy="0"/>
        </a:xfrm>
      </p:grpSpPr>
      <p:grpSp>
        <p:nvGrpSpPr>
          <p:cNvPr id="127" name="Group 2"/>
          <p:cNvGrpSpPr/>
          <p:nvPr/>
        </p:nvGrpSpPr>
        <p:grpSpPr>
          <a:xfrm>
            <a:off x="0" y="0"/>
            <a:ext cx="18288000" cy="10287000"/>
            <a:chOff x="0" y="0"/>
            <a:chExt cx="24384000" cy="13716000"/>
          </a:xfrm>
        </p:grpSpPr>
        <p:sp>
          <p:nvSpPr>
            <p:cNvPr id="1048776"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128" name="Group 4"/>
          <p:cNvGrpSpPr/>
          <p:nvPr/>
        </p:nvGrpSpPr>
        <p:grpSpPr>
          <a:xfrm>
            <a:off x="0" y="0"/>
            <a:ext cx="18288000" cy="10287000"/>
            <a:chOff x="0" y="0"/>
            <a:chExt cx="24384000" cy="13716000"/>
          </a:xfrm>
        </p:grpSpPr>
        <p:sp>
          <p:nvSpPr>
            <p:cNvPr id="1048777"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sp>
        <p:nvSpPr>
          <p:cNvPr id="1048778" name="TextBox 6"/>
          <p:cNvSpPr txBox="1"/>
          <p:nvPr/>
        </p:nvSpPr>
        <p:spPr>
          <a:xfrm>
            <a:off x="1076028" y="790129"/>
            <a:ext cx="16135945" cy="1007999"/>
          </a:xfrm>
          <a:prstGeom prst="rect"/>
        </p:spPr>
        <p:txBody>
          <a:bodyPr anchor="t" bIns="0" lIns="0" rIns="0" rtlCol="0" tIns="0">
            <a:spAutoFit/>
          </a:bodyPr>
          <a:p>
            <a:pPr algn="l">
              <a:lnSpc>
                <a:spcPts val="7937"/>
              </a:lnSpc>
            </a:pPr>
            <a:r>
              <a:rPr b="1" sz="6312" lang="en-US">
                <a:solidFill>
                  <a:srgbClr val="1F1E1E"/>
                </a:solidFill>
                <a:latin typeface="Arimo Bold"/>
                <a:ea typeface="Arimo Bold"/>
                <a:cs typeface="Arimo Bold"/>
                <a:sym typeface="Arimo Bold"/>
              </a:rPr>
              <a:t>Phân Tích Mô Hình Mạng Nơ-ron Nhân Tạo</a:t>
            </a:r>
          </a:p>
        </p:txBody>
      </p:sp>
      <p:grpSp>
        <p:nvGrpSpPr>
          <p:cNvPr id="129" name="Group 7"/>
          <p:cNvGrpSpPr/>
          <p:nvPr/>
        </p:nvGrpSpPr>
        <p:grpSpPr>
          <a:xfrm>
            <a:off x="1066503" y="3821311"/>
            <a:ext cx="710804" cy="710804"/>
            <a:chOff x="0" y="0"/>
            <a:chExt cx="947738" cy="947738"/>
          </a:xfrm>
        </p:grpSpPr>
        <p:sp>
          <p:nvSpPr>
            <p:cNvPr id="1048779" name="Freeform 8"/>
            <p:cNvSpPr/>
            <p:nvPr/>
          </p:nvSpPr>
          <p:spPr>
            <a:xfrm>
              <a:off x="12700" y="12700"/>
              <a:ext cx="922401" cy="922401"/>
            </a:xfrm>
            <a:custGeom>
              <a:avLst/>
              <a:ahLst/>
              <a:rect l="l" t="t" r="r" b="b"/>
              <a:pathLst>
                <a:path w="922401" h="922401">
                  <a:moveTo>
                    <a:pt x="0" y="172212"/>
                  </a:moveTo>
                  <a:cubicBezTo>
                    <a:pt x="0" y="77089"/>
                    <a:pt x="77089" y="0"/>
                    <a:pt x="172212" y="0"/>
                  </a:cubicBezTo>
                  <a:lnTo>
                    <a:pt x="750189" y="0"/>
                  </a:lnTo>
                  <a:cubicBezTo>
                    <a:pt x="845312" y="0"/>
                    <a:pt x="922401" y="77089"/>
                    <a:pt x="922401" y="172212"/>
                  </a:cubicBezTo>
                  <a:lnTo>
                    <a:pt x="922401" y="750189"/>
                  </a:lnTo>
                  <a:cubicBezTo>
                    <a:pt x="922401" y="845312"/>
                    <a:pt x="845312" y="922401"/>
                    <a:pt x="750189" y="922401"/>
                  </a:cubicBezTo>
                  <a:lnTo>
                    <a:pt x="172212" y="922401"/>
                  </a:lnTo>
                  <a:cubicBezTo>
                    <a:pt x="77089" y="922401"/>
                    <a:pt x="0" y="845312"/>
                    <a:pt x="0" y="750189"/>
                  </a:cubicBezTo>
                  <a:close/>
                </a:path>
              </a:pathLst>
            </a:custGeom>
            <a:solidFill>
              <a:srgbClr val="D5DCF6"/>
            </a:solidFill>
          </p:spPr>
          <p:txBody>
            <a:bodyPr/>
            <a:p>
              <a:endParaRPr lang="en-US"/>
            </a:p>
          </p:txBody>
        </p:sp>
        <p:sp>
          <p:nvSpPr>
            <p:cNvPr id="1048780" name="Freeform 9"/>
            <p:cNvSpPr/>
            <p:nvPr/>
          </p:nvSpPr>
          <p:spPr>
            <a:xfrm>
              <a:off x="0" y="0"/>
              <a:ext cx="947801" cy="947801"/>
            </a:xfrm>
            <a:custGeom>
              <a:avLst/>
              <a:ahLst/>
              <a:rect l="l" t="t" r="r" b="b"/>
              <a:pathLst>
                <a:path w="947801" h="947801">
                  <a:moveTo>
                    <a:pt x="0" y="184912"/>
                  </a:moveTo>
                  <a:cubicBezTo>
                    <a:pt x="0" y="82804"/>
                    <a:pt x="82804" y="0"/>
                    <a:pt x="184912" y="0"/>
                  </a:cubicBezTo>
                  <a:lnTo>
                    <a:pt x="762889" y="0"/>
                  </a:lnTo>
                  <a:lnTo>
                    <a:pt x="762889" y="12700"/>
                  </a:lnTo>
                  <a:lnTo>
                    <a:pt x="762889" y="0"/>
                  </a:lnTo>
                  <a:lnTo>
                    <a:pt x="762889" y="12700"/>
                  </a:lnTo>
                  <a:lnTo>
                    <a:pt x="762889" y="0"/>
                  </a:lnTo>
                  <a:cubicBezTo>
                    <a:pt x="864997" y="0"/>
                    <a:pt x="947801" y="82804"/>
                    <a:pt x="947801" y="184912"/>
                  </a:cubicBezTo>
                  <a:lnTo>
                    <a:pt x="947801" y="762889"/>
                  </a:lnTo>
                  <a:lnTo>
                    <a:pt x="935101" y="762889"/>
                  </a:lnTo>
                  <a:lnTo>
                    <a:pt x="947801" y="762889"/>
                  </a:lnTo>
                  <a:cubicBezTo>
                    <a:pt x="947801" y="864997"/>
                    <a:pt x="864997" y="947801"/>
                    <a:pt x="762889" y="947801"/>
                  </a:cubicBezTo>
                  <a:lnTo>
                    <a:pt x="762889" y="935101"/>
                  </a:lnTo>
                  <a:lnTo>
                    <a:pt x="762889" y="947801"/>
                  </a:lnTo>
                  <a:lnTo>
                    <a:pt x="184912" y="947801"/>
                  </a:lnTo>
                  <a:lnTo>
                    <a:pt x="184912" y="935101"/>
                  </a:lnTo>
                  <a:lnTo>
                    <a:pt x="184912" y="947801"/>
                  </a:lnTo>
                  <a:cubicBezTo>
                    <a:pt x="82804" y="947801"/>
                    <a:pt x="0" y="864997"/>
                    <a:pt x="0" y="762889"/>
                  </a:cubicBezTo>
                  <a:lnTo>
                    <a:pt x="0" y="184912"/>
                  </a:lnTo>
                  <a:lnTo>
                    <a:pt x="12700" y="184912"/>
                  </a:lnTo>
                  <a:lnTo>
                    <a:pt x="0" y="184912"/>
                  </a:lnTo>
                  <a:moveTo>
                    <a:pt x="25400" y="184912"/>
                  </a:moveTo>
                  <a:lnTo>
                    <a:pt x="25400" y="762889"/>
                  </a:lnTo>
                  <a:lnTo>
                    <a:pt x="12700" y="762889"/>
                  </a:lnTo>
                  <a:lnTo>
                    <a:pt x="25400" y="762889"/>
                  </a:lnTo>
                  <a:cubicBezTo>
                    <a:pt x="25400" y="850900"/>
                    <a:pt x="96774" y="922401"/>
                    <a:pt x="184912" y="922401"/>
                  </a:cubicBezTo>
                  <a:lnTo>
                    <a:pt x="762889" y="922401"/>
                  </a:lnTo>
                  <a:cubicBezTo>
                    <a:pt x="850900" y="922401"/>
                    <a:pt x="922401" y="850900"/>
                    <a:pt x="922401" y="762889"/>
                  </a:cubicBezTo>
                  <a:lnTo>
                    <a:pt x="922401" y="184912"/>
                  </a:lnTo>
                  <a:lnTo>
                    <a:pt x="935101" y="184912"/>
                  </a:lnTo>
                  <a:lnTo>
                    <a:pt x="922401" y="184912"/>
                  </a:lnTo>
                  <a:cubicBezTo>
                    <a:pt x="922401" y="96774"/>
                    <a:pt x="850900" y="25400"/>
                    <a:pt x="762889" y="25400"/>
                  </a:cubicBezTo>
                  <a:lnTo>
                    <a:pt x="184912" y="25400"/>
                  </a:lnTo>
                  <a:lnTo>
                    <a:pt x="184912" y="12700"/>
                  </a:lnTo>
                  <a:lnTo>
                    <a:pt x="184912" y="25400"/>
                  </a:lnTo>
                  <a:cubicBezTo>
                    <a:pt x="96774" y="25400"/>
                    <a:pt x="25400" y="96774"/>
                    <a:pt x="25400" y="184912"/>
                  </a:cubicBezTo>
                  <a:close/>
                </a:path>
              </a:pathLst>
            </a:custGeom>
            <a:solidFill>
              <a:srgbClr val="BBC2DC"/>
            </a:solidFill>
          </p:spPr>
          <p:txBody>
            <a:bodyPr/>
            <a:p>
              <a:endParaRPr lang="en-US"/>
            </a:p>
          </p:txBody>
        </p:sp>
      </p:grpSp>
      <p:sp>
        <p:nvSpPr>
          <p:cNvPr id="1048781" name="TextBox 10"/>
          <p:cNvSpPr txBox="1"/>
          <p:nvPr/>
        </p:nvSpPr>
        <p:spPr>
          <a:xfrm>
            <a:off x="1326505" y="3981599"/>
            <a:ext cx="190798" cy="968247"/>
          </a:xfrm>
          <a:prstGeom prst="rect"/>
        </p:spPr>
        <p:txBody>
          <a:bodyPr anchor="t" bIns="0" lIns="0" rIns="0" rtlCol="0" tIns="0">
            <a:spAutoFit/>
          </a:bodyPr>
          <a:p>
            <a:pPr algn="ctr">
              <a:lnSpc>
                <a:spcPts val="3812"/>
              </a:lnSpc>
            </a:pPr>
            <a:r>
              <a:rPr b="1" sz="3812" lang="en-US">
                <a:solidFill>
                  <a:srgbClr val="3B3535"/>
                </a:solidFill>
                <a:latin typeface="Arimo Bold"/>
                <a:ea typeface="Arimo Bold"/>
                <a:cs typeface="Arimo Bold"/>
                <a:sym typeface="Arimo Bold"/>
              </a:rPr>
              <a:t>1</a:t>
            </a:r>
          </a:p>
        </p:txBody>
      </p:sp>
      <p:sp>
        <p:nvSpPr>
          <p:cNvPr id="1048782" name="TextBox 11"/>
          <p:cNvSpPr txBox="1"/>
          <p:nvPr/>
        </p:nvSpPr>
        <p:spPr>
          <a:xfrm>
            <a:off x="2075110" y="3792736"/>
            <a:ext cx="4045595" cy="499999"/>
          </a:xfrm>
          <a:prstGeom prst="rect"/>
        </p:spPr>
        <p:txBody>
          <a:bodyPr anchor="t" bIns="0" lIns="0" rIns="0" rtlCol="0" tIns="0">
            <a:spAutoFit/>
          </a:bodyPr>
          <a:p>
            <a:pPr algn="l">
              <a:lnSpc>
                <a:spcPts val="3937"/>
              </a:lnSpc>
            </a:pPr>
            <a:r>
              <a:rPr b="1" sz="3125" lang="en-US">
                <a:solidFill>
                  <a:srgbClr val="3B3535"/>
                </a:solidFill>
                <a:latin typeface="Arimo Bold"/>
                <a:ea typeface="Arimo Bold"/>
                <a:cs typeface="Arimo Bold"/>
                <a:sym typeface="Arimo Bold"/>
              </a:rPr>
              <a:t>Trước Xử Lý</a:t>
            </a:r>
          </a:p>
        </p:txBody>
      </p:sp>
      <p:sp>
        <p:nvSpPr>
          <p:cNvPr id="1048783" name="TextBox 12"/>
          <p:cNvSpPr txBox="1"/>
          <p:nvPr/>
        </p:nvSpPr>
        <p:spPr>
          <a:xfrm>
            <a:off x="2075110" y="4416029"/>
            <a:ext cx="4174629" cy="2904744"/>
          </a:xfrm>
          <a:prstGeom prst="rect"/>
        </p:spPr>
        <p:txBody>
          <a:bodyPr anchor="t" bIns="0" lIns="0" rIns="0" rtlCol="0" tIns="0">
            <a:spAutoFit/>
          </a:bodyPr>
          <a:p>
            <a:pPr algn="l">
              <a:lnSpc>
                <a:spcPts val="3812"/>
              </a:lnSpc>
            </a:pPr>
            <a:r>
              <a:rPr sz="2375" lang="en-US">
                <a:solidFill>
                  <a:srgbClr val="3B3535"/>
                </a:solidFill>
                <a:latin typeface="Arimo"/>
                <a:ea typeface="Arimo"/>
                <a:cs typeface="Arimo"/>
                <a:sym typeface="Arimo"/>
              </a:rPr>
              <a:t>Mô hình Mạng Nơ-ron Nhân Tạo đạt độ chính xác trung bình 75.20%. Mô hình có hiệu suất tốt với lớp "rain" và "sun" nhưng gặp khó khăn với các lớp "drizzle", "fog" và "snow".</a:t>
            </a:r>
          </a:p>
        </p:txBody>
      </p:sp>
      <p:grpSp>
        <p:nvGrpSpPr>
          <p:cNvPr id="130" name="Group 13"/>
          <p:cNvGrpSpPr/>
          <p:nvPr/>
        </p:nvGrpSpPr>
        <p:grpSpPr>
          <a:xfrm>
            <a:off x="6547545" y="3821311"/>
            <a:ext cx="710804" cy="710804"/>
            <a:chOff x="0" y="0"/>
            <a:chExt cx="947738" cy="947738"/>
          </a:xfrm>
        </p:grpSpPr>
        <p:sp>
          <p:nvSpPr>
            <p:cNvPr id="1048784" name="Freeform 14"/>
            <p:cNvSpPr/>
            <p:nvPr/>
          </p:nvSpPr>
          <p:spPr>
            <a:xfrm>
              <a:off x="12700" y="12700"/>
              <a:ext cx="922401" cy="922401"/>
            </a:xfrm>
            <a:custGeom>
              <a:avLst/>
              <a:ahLst/>
              <a:rect l="l" t="t" r="r" b="b"/>
              <a:pathLst>
                <a:path w="922401" h="922401">
                  <a:moveTo>
                    <a:pt x="0" y="172212"/>
                  </a:moveTo>
                  <a:cubicBezTo>
                    <a:pt x="0" y="77089"/>
                    <a:pt x="77089" y="0"/>
                    <a:pt x="172212" y="0"/>
                  </a:cubicBezTo>
                  <a:lnTo>
                    <a:pt x="750189" y="0"/>
                  </a:lnTo>
                  <a:cubicBezTo>
                    <a:pt x="845312" y="0"/>
                    <a:pt x="922401" y="77089"/>
                    <a:pt x="922401" y="172212"/>
                  </a:cubicBezTo>
                  <a:lnTo>
                    <a:pt x="922401" y="750189"/>
                  </a:lnTo>
                  <a:cubicBezTo>
                    <a:pt x="922401" y="845312"/>
                    <a:pt x="845312" y="922401"/>
                    <a:pt x="750189" y="922401"/>
                  </a:cubicBezTo>
                  <a:lnTo>
                    <a:pt x="172212" y="922401"/>
                  </a:lnTo>
                  <a:cubicBezTo>
                    <a:pt x="77089" y="922401"/>
                    <a:pt x="0" y="845312"/>
                    <a:pt x="0" y="750189"/>
                  </a:cubicBezTo>
                  <a:close/>
                </a:path>
              </a:pathLst>
            </a:custGeom>
            <a:solidFill>
              <a:srgbClr val="D5DCF6"/>
            </a:solidFill>
          </p:spPr>
          <p:txBody>
            <a:bodyPr/>
            <a:p>
              <a:endParaRPr lang="en-US"/>
            </a:p>
          </p:txBody>
        </p:sp>
        <p:sp>
          <p:nvSpPr>
            <p:cNvPr id="1048785" name="Freeform 15"/>
            <p:cNvSpPr/>
            <p:nvPr/>
          </p:nvSpPr>
          <p:spPr>
            <a:xfrm>
              <a:off x="0" y="0"/>
              <a:ext cx="947801" cy="947801"/>
            </a:xfrm>
            <a:custGeom>
              <a:avLst/>
              <a:ahLst/>
              <a:rect l="l" t="t" r="r" b="b"/>
              <a:pathLst>
                <a:path w="947801" h="947801">
                  <a:moveTo>
                    <a:pt x="0" y="184912"/>
                  </a:moveTo>
                  <a:cubicBezTo>
                    <a:pt x="0" y="82804"/>
                    <a:pt x="82804" y="0"/>
                    <a:pt x="184912" y="0"/>
                  </a:cubicBezTo>
                  <a:lnTo>
                    <a:pt x="762889" y="0"/>
                  </a:lnTo>
                  <a:lnTo>
                    <a:pt x="762889" y="12700"/>
                  </a:lnTo>
                  <a:lnTo>
                    <a:pt x="762889" y="0"/>
                  </a:lnTo>
                  <a:lnTo>
                    <a:pt x="762889" y="12700"/>
                  </a:lnTo>
                  <a:lnTo>
                    <a:pt x="762889" y="0"/>
                  </a:lnTo>
                  <a:cubicBezTo>
                    <a:pt x="864997" y="0"/>
                    <a:pt x="947801" y="82804"/>
                    <a:pt x="947801" y="184912"/>
                  </a:cubicBezTo>
                  <a:lnTo>
                    <a:pt x="947801" y="762889"/>
                  </a:lnTo>
                  <a:lnTo>
                    <a:pt x="935101" y="762889"/>
                  </a:lnTo>
                  <a:lnTo>
                    <a:pt x="947801" y="762889"/>
                  </a:lnTo>
                  <a:cubicBezTo>
                    <a:pt x="947801" y="864997"/>
                    <a:pt x="864997" y="947801"/>
                    <a:pt x="762889" y="947801"/>
                  </a:cubicBezTo>
                  <a:lnTo>
                    <a:pt x="762889" y="935101"/>
                  </a:lnTo>
                  <a:lnTo>
                    <a:pt x="762889" y="947801"/>
                  </a:lnTo>
                  <a:lnTo>
                    <a:pt x="184912" y="947801"/>
                  </a:lnTo>
                  <a:lnTo>
                    <a:pt x="184912" y="935101"/>
                  </a:lnTo>
                  <a:lnTo>
                    <a:pt x="184912" y="947801"/>
                  </a:lnTo>
                  <a:cubicBezTo>
                    <a:pt x="82804" y="947801"/>
                    <a:pt x="0" y="864997"/>
                    <a:pt x="0" y="762889"/>
                  </a:cubicBezTo>
                  <a:lnTo>
                    <a:pt x="0" y="184912"/>
                  </a:lnTo>
                  <a:lnTo>
                    <a:pt x="12700" y="184912"/>
                  </a:lnTo>
                  <a:lnTo>
                    <a:pt x="0" y="184912"/>
                  </a:lnTo>
                  <a:moveTo>
                    <a:pt x="25400" y="184912"/>
                  </a:moveTo>
                  <a:lnTo>
                    <a:pt x="25400" y="762889"/>
                  </a:lnTo>
                  <a:lnTo>
                    <a:pt x="12700" y="762889"/>
                  </a:lnTo>
                  <a:lnTo>
                    <a:pt x="25400" y="762889"/>
                  </a:lnTo>
                  <a:cubicBezTo>
                    <a:pt x="25400" y="850900"/>
                    <a:pt x="96774" y="922401"/>
                    <a:pt x="184912" y="922401"/>
                  </a:cubicBezTo>
                  <a:lnTo>
                    <a:pt x="762889" y="922401"/>
                  </a:lnTo>
                  <a:cubicBezTo>
                    <a:pt x="850900" y="922401"/>
                    <a:pt x="922401" y="850900"/>
                    <a:pt x="922401" y="762889"/>
                  </a:cubicBezTo>
                  <a:lnTo>
                    <a:pt x="922401" y="184912"/>
                  </a:lnTo>
                  <a:lnTo>
                    <a:pt x="935101" y="184912"/>
                  </a:lnTo>
                  <a:lnTo>
                    <a:pt x="922401" y="184912"/>
                  </a:lnTo>
                  <a:cubicBezTo>
                    <a:pt x="922401" y="96774"/>
                    <a:pt x="850900" y="25400"/>
                    <a:pt x="762889" y="25400"/>
                  </a:cubicBezTo>
                  <a:lnTo>
                    <a:pt x="184912" y="25400"/>
                  </a:lnTo>
                  <a:lnTo>
                    <a:pt x="184912" y="12700"/>
                  </a:lnTo>
                  <a:lnTo>
                    <a:pt x="184912" y="25400"/>
                  </a:lnTo>
                  <a:cubicBezTo>
                    <a:pt x="96774" y="25400"/>
                    <a:pt x="25400" y="96774"/>
                    <a:pt x="25400" y="184912"/>
                  </a:cubicBezTo>
                  <a:close/>
                </a:path>
              </a:pathLst>
            </a:custGeom>
            <a:solidFill>
              <a:srgbClr val="BBC2DC"/>
            </a:solidFill>
          </p:spPr>
          <p:txBody>
            <a:bodyPr/>
            <a:p>
              <a:endParaRPr lang="en-US"/>
            </a:p>
          </p:txBody>
        </p:sp>
      </p:grpSp>
      <p:sp>
        <p:nvSpPr>
          <p:cNvPr id="1048786" name="TextBox 16"/>
          <p:cNvSpPr txBox="1"/>
          <p:nvPr/>
        </p:nvSpPr>
        <p:spPr>
          <a:xfrm>
            <a:off x="6757987" y="3981599"/>
            <a:ext cx="289769" cy="484123"/>
          </a:xfrm>
          <a:prstGeom prst="rect"/>
        </p:spPr>
        <p:txBody>
          <a:bodyPr anchor="t" bIns="0" lIns="0" rIns="0" rtlCol="0" tIns="0">
            <a:spAutoFit/>
          </a:bodyPr>
          <a:p>
            <a:pPr algn="ctr">
              <a:lnSpc>
                <a:spcPts val="3812"/>
              </a:lnSpc>
            </a:pPr>
            <a:r>
              <a:rPr b="1" sz="3812" lang="en-US">
                <a:solidFill>
                  <a:srgbClr val="3B3535"/>
                </a:solidFill>
                <a:latin typeface="Arimo Bold"/>
                <a:ea typeface="Arimo Bold"/>
                <a:cs typeface="Arimo Bold"/>
                <a:sym typeface="Arimo Bold"/>
              </a:rPr>
              <a:t>2</a:t>
            </a:r>
          </a:p>
        </p:txBody>
      </p:sp>
      <p:sp>
        <p:nvSpPr>
          <p:cNvPr id="1048787" name="TextBox 17"/>
          <p:cNvSpPr txBox="1"/>
          <p:nvPr/>
        </p:nvSpPr>
        <p:spPr>
          <a:xfrm>
            <a:off x="7556152" y="3792736"/>
            <a:ext cx="4045595" cy="499999"/>
          </a:xfrm>
          <a:prstGeom prst="rect"/>
        </p:spPr>
        <p:txBody>
          <a:bodyPr anchor="t" bIns="0" lIns="0" rIns="0" rtlCol="0" tIns="0">
            <a:spAutoFit/>
          </a:bodyPr>
          <a:p>
            <a:pPr algn="l">
              <a:lnSpc>
                <a:spcPts val="3937"/>
              </a:lnSpc>
            </a:pPr>
            <a:r>
              <a:rPr b="1" sz="3125" lang="en-US">
                <a:solidFill>
                  <a:srgbClr val="3B3535"/>
                </a:solidFill>
                <a:latin typeface="Arimo Bold"/>
                <a:ea typeface="Arimo Bold"/>
                <a:cs typeface="Arimo Bold"/>
                <a:sym typeface="Arimo Bold"/>
              </a:rPr>
              <a:t>Sau Xử Lý</a:t>
            </a:r>
          </a:p>
        </p:txBody>
      </p:sp>
      <p:sp>
        <p:nvSpPr>
          <p:cNvPr id="1048788" name="TextBox 18"/>
          <p:cNvSpPr txBox="1"/>
          <p:nvPr/>
        </p:nvSpPr>
        <p:spPr>
          <a:xfrm>
            <a:off x="7556152" y="4416029"/>
            <a:ext cx="4174629" cy="3388868"/>
          </a:xfrm>
          <a:prstGeom prst="rect"/>
        </p:spPr>
        <p:txBody>
          <a:bodyPr anchor="t" bIns="0" lIns="0" rIns="0" rtlCol="0" tIns="0">
            <a:spAutoFit/>
          </a:bodyPr>
          <a:p>
            <a:pPr algn="l">
              <a:lnSpc>
                <a:spcPts val="3812"/>
              </a:lnSpc>
            </a:pPr>
            <a:r>
              <a:rPr sz="2375" lang="en-US">
                <a:solidFill>
                  <a:srgbClr val="3B3535"/>
                </a:solidFill>
                <a:latin typeface="Arimo"/>
                <a:ea typeface="Arimo"/>
                <a:cs typeface="Arimo"/>
                <a:sym typeface="Arimo"/>
              </a:rPr>
              <a:t>Sau khi xử lý dữ liệu, độ chính xác trung bình của mô hình giảm nhẹ xuống 74.50%. Mô hình vẫn duy trì khả năng phân loại tốt với lớp "rain" và "sun" nhưng không cải thiện được hiệu suất với các lớp khác.</a:t>
            </a:r>
          </a:p>
        </p:txBody>
      </p:sp>
      <p:grpSp>
        <p:nvGrpSpPr>
          <p:cNvPr id="131" name="Group 19"/>
          <p:cNvGrpSpPr/>
          <p:nvPr/>
        </p:nvGrpSpPr>
        <p:grpSpPr>
          <a:xfrm>
            <a:off x="12028586" y="3821311"/>
            <a:ext cx="710804" cy="710804"/>
            <a:chOff x="0" y="0"/>
            <a:chExt cx="947738" cy="947738"/>
          </a:xfrm>
        </p:grpSpPr>
        <p:sp>
          <p:nvSpPr>
            <p:cNvPr id="1048789" name="Freeform 20"/>
            <p:cNvSpPr/>
            <p:nvPr/>
          </p:nvSpPr>
          <p:spPr>
            <a:xfrm>
              <a:off x="12700" y="12700"/>
              <a:ext cx="922401" cy="922401"/>
            </a:xfrm>
            <a:custGeom>
              <a:avLst/>
              <a:ahLst/>
              <a:rect l="l" t="t" r="r" b="b"/>
              <a:pathLst>
                <a:path w="922401" h="922401">
                  <a:moveTo>
                    <a:pt x="0" y="172212"/>
                  </a:moveTo>
                  <a:cubicBezTo>
                    <a:pt x="0" y="77089"/>
                    <a:pt x="77089" y="0"/>
                    <a:pt x="172212" y="0"/>
                  </a:cubicBezTo>
                  <a:lnTo>
                    <a:pt x="750189" y="0"/>
                  </a:lnTo>
                  <a:cubicBezTo>
                    <a:pt x="845312" y="0"/>
                    <a:pt x="922401" y="77089"/>
                    <a:pt x="922401" y="172212"/>
                  </a:cubicBezTo>
                  <a:lnTo>
                    <a:pt x="922401" y="750189"/>
                  </a:lnTo>
                  <a:cubicBezTo>
                    <a:pt x="922401" y="845312"/>
                    <a:pt x="845312" y="922401"/>
                    <a:pt x="750189" y="922401"/>
                  </a:cubicBezTo>
                  <a:lnTo>
                    <a:pt x="172212" y="922401"/>
                  </a:lnTo>
                  <a:cubicBezTo>
                    <a:pt x="77089" y="922401"/>
                    <a:pt x="0" y="845312"/>
                    <a:pt x="0" y="750189"/>
                  </a:cubicBezTo>
                  <a:close/>
                </a:path>
              </a:pathLst>
            </a:custGeom>
            <a:solidFill>
              <a:srgbClr val="D5DCF6"/>
            </a:solidFill>
          </p:spPr>
          <p:txBody>
            <a:bodyPr/>
            <a:p>
              <a:endParaRPr lang="en-US"/>
            </a:p>
          </p:txBody>
        </p:sp>
        <p:sp>
          <p:nvSpPr>
            <p:cNvPr id="1048790" name="Freeform 21"/>
            <p:cNvSpPr/>
            <p:nvPr/>
          </p:nvSpPr>
          <p:spPr>
            <a:xfrm>
              <a:off x="0" y="0"/>
              <a:ext cx="947801" cy="947801"/>
            </a:xfrm>
            <a:custGeom>
              <a:avLst/>
              <a:ahLst/>
              <a:rect l="l" t="t" r="r" b="b"/>
              <a:pathLst>
                <a:path w="947801" h="947801">
                  <a:moveTo>
                    <a:pt x="0" y="184912"/>
                  </a:moveTo>
                  <a:cubicBezTo>
                    <a:pt x="0" y="82804"/>
                    <a:pt x="82804" y="0"/>
                    <a:pt x="184912" y="0"/>
                  </a:cubicBezTo>
                  <a:lnTo>
                    <a:pt x="762889" y="0"/>
                  </a:lnTo>
                  <a:lnTo>
                    <a:pt x="762889" y="12700"/>
                  </a:lnTo>
                  <a:lnTo>
                    <a:pt x="762889" y="0"/>
                  </a:lnTo>
                  <a:lnTo>
                    <a:pt x="762889" y="12700"/>
                  </a:lnTo>
                  <a:lnTo>
                    <a:pt x="762889" y="0"/>
                  </a:lnTo>
                  <a:cubicBezTo>
                    <a:pt x="864997" y="0"/>
                    <a:pt x="947801" y="82804"/>
                    <a:pt x="947801" y="184912"/>
                  </a:cubicBezTo>
                  <a:lnTo>
                    <a:pt x="947801" y="762889"/>
                  </a:lnTo>
                  <a:lnTo>
                    <a:pt x="935101" y="762889"/>
                  </a:lnTo>
                  <a:lnTo>
                    <a:pt x="947801" y="762889"/>
                  </a:lnTo>
                  <a:cubicBezTo>
                    <a:pt x="947801" y="864997"/>
                    <a:pt x="864997" y="947801"/>
                    <a:pt x="762889" y="947801"/>
                  </a:cubicBezTo>
                  <a:lnTo>
                    <a:pt x="762889" y="935101"/>
                  </a:lnTo>
                  <a:lnTo>
                    <a:pt x="762889" y="947801"/>
                  </a:lnTo>
                  <a:lnTo>
                    <a:pt x="184912" y="947801"/>
                  </a:lnTo>
                  <a:lnTo>
                    <a:pt x="184912" y="935101"/>
                  </a:lnTo>
                  <a:lnTo>
                    <a:pt x="184912" y="947801"/>
                  </a:lnTo>
                  <a:cubicBezTo>
                    <a:pt x="82804" y="947801"/>
                    <a:pt x="0" y="864997"/>
                    <a:pt x="0" y="762889"/>
                  </a:cubicBezTo>
                  <a:lnTo>
                    <a:pt x="0" y="184912"/>
                  </a:lnTo>
                  <a:lnTo>
                    <a:pt x="12700" y="184912"/>
                  </a:lnTo>
                  <a:lnTo>
                    <a:pt x="0" y="184912"/>
                  </a:lnTo>
                  <a:moveTo>
                    <a:pt x="25400" y="184912"/>
                  </a:moveTo>
                  <a:lnTo>
                    <a:pt x="25400" y="762889"/>
                  </a:lnTo>
                  <a:lnTo>
                    <a:pt x="12700" y="762889"/>
                  </a:lnTo>
                  <a:lnTo>
                    <a:pt x="25400" y="762889"/>
                  </a:lnTo>
                  <a:cubicBezTo>
                    <a:pt x="25400" y="850900"/>
                    <a:pt x="96774" y="922401"/>
                    <a:pt x="184912" y="922401"/>
                  </a:cubicBezTo>
                  <a:lnTo>
                    <a:pt x="762889" y="922401"/>
                  </a:lnTo>
                  <a:cubicBezTo>
                    <a:pt x="850900" y="922401"/>
                    <a:pt x="922401" y="850900"/>
                    <a:pt x="922401" y="762889"/>
                  </a:cubicBezTo>
                  <a:lnTo>
                    <a:pt x="922401" y="184912"/>
                  </a:lnTo>
                  <a:lnTo>
                    <a:pt x="935101" y="184912"/>
                  </a:lnTo>
                  <a:lnTo>
                    <a:pt x="922401" y="184912"/>
                  </a:lnTo>
                  <a:cubicBezTo>
                    <a:pt x="922401" y="96774"/>
                    <a:pt x="850900" y="25400"/>
                    <a:pt x="762889" y="25400"/>
                  </a:cubicBezTo>
                  <a:lnTo>
                    <a:pt x="184912" y="25400"/>
                  </a:lnTo>
                  <a:lnTo>
                    <a:pt x="184912" y="12700"/>
                  </a:lnTo>
                  <a:lnTo>
                    <a:pt x="184912" y="25400"/>
                  </a:lnTo>
                  <a:cubicBezTo>
                    <a:pt x="96774" y="25400"/>
                    <a:pt x="25400" y="96774"/>
                    <a:pt x="25400" y="184912"/>
                  </a:cubicBezTo>
                  <a:close/>
                </a:path>
              </a:pathLst>
            </a:custGeom>
            <a:solidFill>
              <a:srgbClr val="BBC2DC"/>
            </a:solidFill>
          </p:spPr>
          <p:txBody>
            <a:bodyPr/>
            <a:p>
              <a:endParaRPr lang="en-US"/>
            </a:p>
          </p:txBody>
        </p:sp>
      </p:grpSp>
      <p:sp>
        <p:nvSpPr>
          <p:cNvPr id="1048791" name="TextBox 22"/>
          <p:cNvSpPr txBox="1"/>
          <p:nvPr/>
        </p:nvSpPr>
        <p:spPr>
          <a:xfrm>
            <a:off x="12238732" y="3981599"/>
            <a:ext cx="290364" cy="484123"/>
          </a:xfrm>
          <a:prstGeom prst="rect"/>
        </p:spPr>
        <p:txBody>
          <a:bodyPr anchor="t" bIns="0" lIns="0" rIns="0" rtlCol="0" tIns="0">
            <a:spAutoFit/>
          </a:bodyPr>
          <a:p>
            <a:pPr algn="ctr">
              <a:lnSpc>
                <a:spcPts val="3812"/>
              </a:lnSpc>
            </a:pPr>
            <a:r>
              <a:rPr b="1" sz="3812" lang="en-US">
                <a:solidFill>
                  <a:srgbClr val="3B3535"/>
                </a:solidFill>
                <a:latin typeface="Arimo Bold"/>
                <a:ea typeface="Arimo Bold"/>
                <a:cs typeface="Arimo Bold"/>
                <a:sym typeface="Arimo Bold"/>
              </a:rPr>
              <a:t>3</a:t>
            </a:r>
          </a:p>
        </p:txBody>
      </p:sp>
      <p:sp>
        <p:nvSpPr>
          <p:cNvPr id="1048792" name="TextBox 23"/>
          <p:cNvSpPr txBox="1"/>
          <p:nvPr/>
        </p:nvSpPr>
        <p:spPr>
          <a:xfrm>
            <a:off x="13037195" y="3792736"/>
            <a:ext cx="4045595" cy="499999"/>
          </a:xfrm>
          <a:prstGeom prst="rect"/>
        </p:spPr>
        <p:txBody>
          <a:bodyPr anchor="t" bIns="0" lIns="0" rIns="0" rtlCol="0" tIns="0">
            <a:spAutoFit/>
          </a:bodyPr>
          <a:p>
            <a:pPr algn="l">
              <a:lnSpc>
                <a:spcPts val="3937"/>
              </a:lnSpc>
            </a:pPr>
            <a:r>
              <a:rPr b="1" sz="3125" lang="en-US">
                <a:solidFill>
                  <a:srgbClr val="3B3535"/>
                </a:solidFill>
                <a:latin typeface="Arimo Bold"/>
                <a:ea typeface="Arimo Bold"/>
                <a:cs typeface="Arimo Bold"/>
                <a:sym typeface="Arimo Bold"/>
              </a:rPr>
              <a:t>So Sánh Phân Tán</a:t>
            </a:r>
          </a:p>
        </p:txBody>
      </p:sp>
      <p:sp>
        <p:nvSpPr>
          <p:cNvPr id="1048793" name="TextBox 24"/>
          <p:cNvSpPr txBox="1"/>
          <p:nvPr/>
        </p:nvSpPr>
        <p:spPr>
          <a:xfrm>
            <a:off x="13037195" y="4416029"/>
            <a:ext cx="4174629" cy="4357116"/>
          </a:xfrm>
          <a:prstGeom prst="rect"/>
        </p:spPr>
        <p:txBody>
          <a:bodyPr anchor="t" bIns="0" lIns="0" rIns="0" rtlCol="0" tIns="0">
            <a:spAutoFit/>
          </a:bodyPr>
          <a:p>
            <a:pPr algn="l">
              <a:lnSpc>
                <a:spcPts val="3812"/>
              </a:lnSpc>
            </a:pPr>
            <a:r>
              <a:rPr sz="2375" lang="en-US">
                <a:solidFill>
                  <a:srgbClr val="3B3535"/>
                </a:solidFill>
                <a:latin typeface="Arimo"/>
                <a:ea typeface="Arimo"/>
                <a:cs typeface="Arimo"/>
                <a:sym typeface="Arimo"/>
              </a:rPr>
              <a:t>Trước khi chuẩn hóa, dữ liệu có sự phân tán mạnh với nhiều điểm dữ liệu, giúp mô hình dễ dàng học được các đặc trưng rõ ràng từ các lớp lớn. Sau khi chuẩn hóa, phạm vi các dữ liệu trở nên đồng đều hơn, cho phép mô hình dễ dàng nhận diện các mối quan hệ.</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34" name=""/>
        <p:cNvGrpSpPr/>
        <p:nvPr/>
      </p:nvGrpSpPr>
      <p:grpSpPr>
        <a:xfrm>
          <a:off x="0" y="0"/>
          <a:ext cx="0" cy="0"/>
          <a:chOff x="0" y="0"/>
          <a:chExt cx="0" cy="0"/>
        </a:xfrm>
      </p:grpSpPr>
      <p:sp>
        <p:nvSpPr>
          <p:cNvPr id="1048800" name="Freeform 2"/>
          <p:cNvSpPr/>
          <p:nvPr/>
        </p:nvSpPr>
        <p:spPr>
          <a:xfrm>
            <a:off x="1028700" y="1790700"/>
            <a:ext cx="11195997" cy="4364541"/>
          </a:xfrm>
          <a:custGeom>
            <a:avLst/>
            <a:ahLst/>
            <a:rect l="l" t="t" r="r" b="b"/>
            <a:pathLst>
              <a:path w="11195997" h="4364541">
                <a:moveTo>
                  <a:pt x="0" y="0"/>
                </a:moveTo>
                <a:lnTo>
                  <a:pt x="11195997" y="0"/>
                </a:lnTo>
                <a:lnTo>
                  <a:pt x="11195997" y="4364541"/>
                </a:lnTo>
                <a:lnTo>
                  <a:pt x="0" y="4364541"/>
                </a:lnTo>
                <a:lnTo>
                  <a:pt x="0" y="0"/>
                </a:lnTo>
                <a:close/>
              </a:path>
            </a:pathLst>
          </a:custGeom>
          <a:blipFill>
            <a:blip xmlns:r="http://schemas.openxmlformats.org/officeDocument/2006/relationships" r:embed="rId1"/>
            <a:stretch>
              <a:fillRect/>
            </a:stretch>
          </a:blipFill>
        </p:spPr>
        <p:txBody>
          <a:bodyPr/>
          <a:p>
            <a:endParaRPr lang="en-US"/>
          </a:p>
        </p:txBody>
      </p:sp>
      <p:sp>
        <p:nvSpPr>
          <p:cNvPr id="1048801" name="Freeform 3"/>
          <p:cNvSpPr/>
          <p:nvPr/>
        </p:nvSpPr>
        <p:spPr>
          <a:xfrm>
            <a:off x="1028700" y="7753770"/>
            <a:ext cx="16047093" cy="1538001"/>
          </a:xfrm>
          <a:custGeom>
            <a:avLst/>
            <a:ahLst/>
            <a:rect l="l" t="t" r="r" b="b"/>
            <a:pathLst>
              <a:path w="16047093" h="1538001">
                <a:moveTo>
                  <a:pt x="0" y="0"/>
                </a:moveTo>
                <a:lnTo>
                  <a:pt x="16047093" y="0"/>
                </a:lnTo>
                <a:lnTo>
                  <a:pt x="16047093" y="1538001"/>
                </a:lnTo>
                <a:lnTo>
                  <a:pt x="0" y="1538001"/>
                </a:lnTo>
                <a:lnTo>
                  <a:pt x="0" y="0"/>
                </a:lnTo>
                <a:close/>
              </a:path>
            </a:pathLst>
          </a:custGeom>
          <a:blipFill>
            <a:blip xmlns:r="http://schemas.openxmlformats.org/officeDocument/2006/relationships" r:embed="rId2"/>
            <a:stretch>
              <a:fillRect/>
            </a:stretch>
          </a:blipFill>
        </p:spPr>
        <p:txBody>
          <a:bodyPr/>
          <a:p>
            <a:endParaRPr lang="en-US"/>
          </a:p>
        </p:txBody>
      </p:sp>
      <p:sp>
        <p:nvSpPr>
          <p:cNvPr id="1048802" name="TextBox 4"/>
          <p:cNvSpPr txBox="1"/>
          <p:nvPr/>
        </p:nvSpPr>
        <p:spPr>
          <a:xfrm>
            <a:off x="1028700" y="990600"/>
            <a:ext cx="3542636" cy="629835"/>
          </a:xfrm>
          <a:prstGeom prst="rect"/>
        </p:spPr>
        <p:txBody>
          <a:bodyPr anchor="t" bIns="0" lIns="0" rIns="0" rtlCol="0" tIns="0">
            <a:spAutoFit/>
          </a:bodyPr>
          <a:p>
            <a:pPr algn="ctr">
              <a:lnSpc>
                <a:spcPts val="4843"/>
              </a:lnSpc>
              <a:spcBef>
                <a:spcPct val="0"/>
              </a:spcBef>
            </a:pPr>
            <a:r>
              <a:rPr dirty="0" sz="3921" lang="en-US">
                <a:solidFill>
                  <a:srgbClr val="000000"/>
                </a:solidFill>
                <a:latin typeface="Arimo"/>
                <a:ea typeface="Arimo"/>
                <a:cs typeface="Arimo"/>
                <a:sym typeface="Arimo"/>
              </a:rPr>
              <a:t>Cross validation</a:t>
            </a:r>
          </a:p>
        </p:txBody>
      </p:sp>
      <p:sp>
        <p:nvSpPr>
          <p:cNvPr id="1048803" name="TextBox 5"/>
          <p:cNvSpPr txBox="1"/>
          <p:nvPr/>
        </p:nvSpPr>
        <p:spPr>
          <a:xfrm>
            <a:off x="1028700" y="6854115"/>
            <a:ext cx="1440299" cy="537705"/>
          </a:xfrm>
          <a:prstGeom prst="rect"/>
        </p:spPr>
        <p:txBody>
          <a:bodyPr anchor="t" bIns="0" lIns="0" rIns="0" rtlCol="0" tIns="0">
            <a:spAutoFit/>
          </a:bodyPr>
          <a:p>
            <a:pPr algn="ctr">
              <a:lnSpc>
                <a:spcPts val="4064"/>
              </a:lnSpc>
              <a:spcBef>
                <a:spcPct val="0"/>
              </a:spcBef>
            </a:pPr>
            <a:r>
              <a:rPr sz="3290" lang="en-US">
                <a:solidFill>
                  <a:srgbClr val="000000"/>
                </a:solidFill>
                <a:latin typeface="Arimo"/>
                <a:ea typeface="Arimo"/>
                <a:cs typeface="Arimo"/>
                <a:sym typeface="Arimo"/>
              </a:rPr>
              <a:t>Kết quả</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35" name=""/>
        <p:cNvGrpSpPr/>
        <p:nvPr/>
      </p:nvGrpSpPr>
      <p:grpSpPr>
        <a:xfrm>
          <a:off x="0" y="0"/>
          <a:ext cx="0" cy="0"/>
          <a:chOff x="0" y="0"/>
          <a:chExt cx="0" cy="0"/>
        </a:xfrm>
      </p:grpSpPr>
      <p:sp>
        <p:nvSpPr>
          <p:cNvPr id="1048804" name="TextBox 2"/>
          <p:cNvSpPr txBox="1"/>
          <p:nvPr/>
        </p:nvSpPr>
        <p:spPr>
          <a:xfrm>
            <a:off x="6658392" y="750093"/>
            <a:ext cx="4971217"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Các tham số đã sử dụng: </a:t>
            </a:r>
          </a:p>
        </p:txBody>
      </p:sp>
      <p:sp>
        <p:nvSpPr>
          <p:cNvPr id="1048805" name="TextBox 3"/>
          <p:cNvSpPr txBox="1"/>
          <p:nvPr/>
        </p:nvSpPr>
        <p:spPr>
          <a:xfrm>
            <a:off x="363342" y="1490664"/>
            <a:ext cx="17924658" cy="8186293"/>
          </a:xfrm>
          <a:prstGeom prst="rect"/>
        </p:spPr>
        <p:txBody>
          <a:bodyPr anchor="t" bIns="0" lIns="0" rIns="0" rtlCol="0" tIns="0">
            <a:spAutoFit/>
          </a:bodyPr>
          <a:p>
            <a:pPr algn="l" indent="-313055" lvl="1" marL="626111">
              <a:lnSpc>
                <a:spcPts val="3581"/>
              </a:lnSpc>
              <a:buFont typeface="Arial"/>
              <a:buChar char="•"/>
            </a:pPr>
            <a:r>
              <a:rPr sz="2900" i="1" lang="en-US">
                <a:solidFill>
                  <a:srgbClr val="000000"/>
                </a:solidFill>
                <a:latin typeface="Arimo Italics"/>
                <a:ea typeface="Arimo Italics"/>
                <a:cs typeface="Arimo Italics"/>
                <a:sym typeface="Arimo Italics"/>
              </a:rPr>
              <a:t>max_iter:</a:t>
            </a:r>
            <a:r>
              <a:rPr sz="2900" lang="en-US">
                <a:solidFill>
                  <a:srgbClr val="000000"/>
                </a:solidFill>
                <a:latin typeface="Arimo"/>
                <a:ea typeface="Arimo"/>
                <a:cs typeface="Arimo"/>
                <a:sym typeface="Arimo"/>
              </a:rPr>
              <a:t> Số lần lặp tối đa trong quá trình huấn luyện.</a:t>
            </a:r>
          </a:p>
          <a:p>
            <a:pPr algn="l" indent="-313055" lvl="1" marL="626111">
              <a:lnSpc>
                <a:spcPts val="3581"/>
              </a:lnSpc>
              <a:buFont typeface="Arial"/>
              <a:buChar char="•"/>
            </a:pPr>
            <a:r>
              <a:rPr sz="2900" i="1" lang="en-US">
                <a:solidFill>
                  <a:srgbClr val="000000"/>
                </a:solidFill>
                <a:latin typeface="Arimo Italics"/>
                <a:ea typeface="Arimo Italics"/>
                <a:cs typeface="Arimo Italics"/>
                <a:sym typeface="Arimo Italics"/>
              </a:rPr>
              <a:t>hidden_layer_sizes:</a:t>
            </a:r>
            <a:r>
              <a:rPr sz="2900" lang="en-US">
                <a:solidFill>
                  <a:srgbClr val="000000"/>
                </a:solidFill>
                <a:latin typeface="Arimo"/>
                <a:ea typeface="Arimo"/>
                <a:cs typeface="Arimo"/>
                <a:sym typeface="Arimo"/>
              </a:rPr>
              <a:t> Kích thước các lớp ẩn.</a:t>
            </a:r>
          </a:p>
          <a:p>
            <a:pPr algn="l" indent="-313055" lvl="1" marL="626111">
              <a:lnSpc>
                <a:spcPts val="3581"/>
              </a:lnSpc>
              <a:buFont typeface="Arial"/>
              <a:buChar char="•"/>
            </a:pPr>
            <a:r>
              <a:rPr sz="2900" i="1" lang="en-US">
                <a:solidFill>
                  <a:srgbClr val="000000"/>
                </a:solidFill>
                <a:latin typeface="Arimo Italics"/>
                <a:ea typeface="Arimo Italics"/>
                <a:cs typeface="Arimo Italics"/>
                <a:sym typeface="Arimo Italics"/>
              </a:rPr>
              <a:t>activation:</a:t>
            </a:r>
            <a:r>
              <a:rPr sz="2900" lang="en-US">
                <a:solidFill>
                  <a:srgbClr val="000000"/>
                </a:solidFill>
                <a:latin typeface="Arimo"/>
                <a:ea typeface="Arimo"/>
                <a:cs typeface="Arimo"/>
                <a:sym typeface="Arimo"/>
              </a:rPr>
              <a:t> Đây là hàm được sử dụng để thêm tính phi tuyến vào mô hình, giúp mạng học được các mô hình phức tạp hơn.</a:t>
            </a:r>
          </a:p>
          <a:p>
            <a:pPr algn="l" indent="-417407" lvl="2" marL="1252221">
              <a:lnSpc>
                <a:spcPts val="3581"/>
              </a:lnSpc>
              <a:spcBef>
                <a:spcPct val="0"/>
              </a:spcBef>
              <a:buFont typeface="Arial"/>
              <a:buChar char="⚬"/>
            </a:pPr>
            <a:r>
              <a:rPr sz="2900" lang="en-US">
                <a:solidFill>
                  <a:srgbClr val="000000"/>
                </a:solidFill>
                <a:latin typeface="Arimo"/>
                <a:ea typeface="Arimo"/>
                <a:cs typeface="Arimo"/>
                <a:sym typeface="Arimo"/>
              </a:rPr>
              <a:t>‘relu’ (Rectified Linear Unit): Đây là một trong những hàm kích hoạt phổ biến nhất, đặc biệt hiệu quả với các mạng sâu. Nó giúp giảm thiểu vấn đề gradient biến mất trong quá trình huấn luyện.</a:t>
            </a:r>
          </a:p>
          <a:p>
            <a:pPr algn="l" indent="-417407" lvl="2" marL="1252221">
              <a:lnSpc>
                <a:spcPts val="3581"/>
              </a:lnSpc>
              <a:spcBef>
                <a:spcPct val="0"/>
              </a:spcBef>
              <a:buFont typeface="Arial"/>
              <a:buChar char="⚬"/>
            </a:pPr>
            <a:r>
              <a:rPr sz="2900" lang="en-US">
                <a:solidFill>
                  <a:srgbClr val="000000"/>
                </a:solidFill>
                <a:latin typeface="Arimo"/>
                <a:ea typeface="Arimo"/>
                <a:cs typeface="Arimo"/>
                <a:sym typeface="Arimo"/>
              </a:rPr>
              <a:t>‘tanh’ (Hàm tanh): Là hàm kích hoạt hyperbolic tangent, thường được sử dụng trong các mạng nơ-ron truyền thống.</a:t>
            </a:r>
          </a:p>
          <a:p>
            <a:pPr algn="l" indent="-313055" lvl="1" marL="626111">
              <a:lnSpc>
                <a:spcPts val="3581"/>
              </a:lnSpc>
              <a:spcBef>
                <a:spcPct val="0"/>
              </a:spcBef>
              <a:buFont typeface="Arial"/>
              <a:buChar char="•"/>
            </a:pPr>
            <a:r>
              <a:rPr sz="2900" i="1" lang="en-US">
                <a:solidFill>
                  <a:srgbClr val="000000"/>
                </a:solidFill>
                <a:latin typeface="Arimo Italics"/>
                <a:ea typeface="Arimo Italics"/>
                <a:cs typeface="Arimo Italics"/>
                <a:sym typeface="Arimo Italics"/>
              </a:rPr>
              <a:t>learning_rate_init:</a:t>
            </a:r>
            <a:r>
              <a:rPr sz="2900" lang="en-US">
                <a:solidFill>
                  <a:srgbClr val="000000"/>
                </a:solidFill>
                <a:latin typeface="Arimo"/>
                <a:ea typeface="Arimo"/>
                <a:cs typeface="Arimo"/>
                <a:sym typeface="Arimo"/>
              </a:rPr>
              <a:t> Tốc độ học khởi tạo, được đặt là 0.01 để cân bằng giữa tốc độ huấn luyện và độ chính xác.</a:t>
            </a:r>
          </a:p>
          <a:p>
            <a:pPr algn="l" indent="-313055" lvl="1" marL="626111">
              <a:lnSpc>
                <a:spcPts val="3581"/>
              </a:lnSpc>
              <a:spcBef>
                <a:spcPct val="0"/>
              </a:spcBef>
              <a:buFont typeface="Arial"/>
              <a:buChar char="•"/>
            </a:pPr>
            <a:r>
              <a:rPr sz="2900" i="1" lang="en-US">
                <a:solidFill>
                  <a:srgbClr val="000000"/>
                </a:solidFill>
                <a:latin typeface="Arimo Italics"/>
                <a:ea typeface="Arimo Italics"/>
                <a:cs typeface="Arimo Italics"/>
                <a:sym typeface="Arimo Italics"/>
              </a:rPr>
              <a:t>solver:</a:t>
            </a:r>
            <a:r>
              <a:rPr sz="2900" lang="en-US">
                <a:solidFill>
                  <a:srgbClr val="000000"/>
                </a:solidFill>
                <a:latin typeface="Arimo"/>
                <a:ea typeface="Arimo"/>
                <a:cs typeface="Arimo"/>
                <a:sym typeface="Arimo"/>
              </a:rPr>
              <a:t> Thuật toán tối ưu hóa </a:t>
            </a:r>
          </a:p>
          <a:p>
            <a:pPr algn="l" indent="-417407" lvl="2" marL="1252221">
              <a:lnSpc>
                <a:spcPts val="3581"/>
              </a:lnSpc>
              <a:spcBef>
                <a:spcPct val="0"/>
              </a:spcBef>
              <a:buFont typeface="Arial"/>
              <a:buChar char="⚬"/>
            </a:pPr>
            <a:r>
              <a:rPr sz="2900" lang="en-US">
                <a:solidFill>
                  <a:srgbClr val="000000"/>
                </a:solidFill>
                <a:latin typeface="Arimo"/>
                <a:ea typeface="Arimo"/>
                <a:cs typeface="Arimo"/>
                <a:sym typeface="Arimo"/>
              </a:rPr>
              <a:t>‘adam’:Một thuật toán tối ưu hóa phổ biến, thích hợp với mạng nơ-ron có rất nhiều tham số. Adam sử dụng cả mô-men và hệ số learning rate thích ứng, giúp mô hình hội tụ nhanh hơn.</a:t>
            </a:r>
          </a:p>
          <a:p>
            <a:pPr algn="l" indent="-417407" lvl="2" marL="1252221">
              <a:lnSpc>
                <a:spcPts val="3581"/>
              </a:lnSpc>
              <a:spcBef>
                <a:spcPct val="0"/>
              </a:spcBef>
              <a:buFont typeface="Arial"/>
              <a:buChar char="⚬"/>
            </a:pPr>
            <a:r>
              <a:rPr sz="2900" lang="en-US">
                <a:solidFill>
                  <a:srgbClr val="000000"/>
                </a:solidFill>
                <a:latin typeface="Arimo"/>
                <a:ea typeface="Arimo"/>
                <a:cs typeface="Arimo"/>
                <a:sym typeface="Arimo"/>
              </a:rPr>
              <a:t>‘sgd’: Stochastic Gradient Descent, một thuật toán tối ưu hóa dựa trên gradient descent, có thể giúp tránh việc rơi vào các điểm cực tiểu cục bộ nhưng tốc độ chậm hơn Adam.</a:t>
            </a:r>
          </a:p>
          <a:p>
            <a:pPr algn="l" indent="-313055" lvl="1" marL="626111">
              <a:lnSpc>
                <a:spcPts val="3581"/>
              </a:lnSpc>
              <a:spcBef>
                <a:spcPct val="0"/>
              </a:spcBef>
              <a:buFont typeface="Arial"/>
              <a:buChar char="•"/>
            </a:pPr>
            <a:r>
              <a:rPr sz="2900" i="1" lang="en-US">
                <a:solidFill>
                  <a:srgbClr val="000000"/>
                </a:solidFill>
                <a:latin typeface="Arimo Italics"/>
                <a:ea typeface="Arimo Italics"/>
                <a:cs typeface="Arimo Italics"/>
                <a:sym typeface="Arimo Italics"/>
              </a:rPr>
              <a:t>early_stopping:</a:t>
            </a:r>
            <a:r>
              <a:rPr sz="2900" lang="en-US">
                <a:solidFill>
                  <a:srgbClr val="000000"/>
                </a:solidFill>
                <a:latin typeface="Arimo"/>
                <a:ea typeface="Arimo"/>
                <a:cs typeface="Arimo"/>
                <a:sym typeface="Arimo"/>
              </a:rPr>
              <a:t> Ngừng huấn luyện nếu không có cải thiện nào trong một số vòng lặp nhất định để tránh overfitting.</a:t>
            </a:r>
          </a:p>
          <a:p>
            <a:pPr algn="l">
              <a:lnSpc>
                <a:spcPts val="3582"/>
              </a:lnSpc>
              <a:spcBef>
                <a:spcPct val="0"/>
              </a:spcBef>
            </a:pPr>
            <a:endParaRPr sz="2900" lang="en-US">
              <a:solidFill>
                <a:srgbClr val="000000"/>
              </a:solidFill>
              <a:latin typeface="Arimo"/>
              <a:ea typeface="Arimo"/>
              <a:cs typeface="Arimo"/>
              <a:sym typeface="Arim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36" name=""/>
        <p:cNvGrpSpPr/>
        <p:nvPr/>
      </p:nvGrpSpPr>
      <p:grpSpPr>
        <a:xfrm>
          <a:off x="0" y="0"/>
          <a:ext cx="0" cy="0"/>
          <a:chOff x="0" y="0"/>
          <a:chExt cx="0" cy="0"/>
        </a:xfrm>
      </p:grpSpPr>
      <p:sp>
        <p:nvSpPr>
          <p:cNvPr id="1048806" name="Freeform 2"/>
          <p:cNvSpPr/>
          <p:nvPr/>
        </p:nvSpPr>
        <p:spPr>
          <a:xfrm>
            <a:off x="1844861" y="2817394"/>
            <a:ext cx="7076142" cy="5794079"/>
          </a:xfrm>
          <a:custGeom>
            <a:avLst/>
            <a:ahLst/>
            <a:rect l="l" t="t" r="r" b="b"/>
            <a:pathLst>
              <a:path w="7076142" h="5794079">
                <a:moveTo>
                  <a:pt x="0" y="0"/>
                </a:moveTo>
                <a:lnTo>
                  <a:pt x="7076141" y="0"/>
                </a:lnTo>
                <a:lnTo>
                  <a:pt x="7076141" y="5794079"/>
                </a:lnTo>
                <a:lnTo>
                  <a:pt x="0" y="5794079"/>
                </a:lnTo>
                <a:lnTo>
                  <a:pt x="0" y="0"/>
                </a:lnTo>
                <a:close/>
              </a:path>
            </a:pathLst>
          </a:custGeom>
          <a:blipFill>
            <a:blip xmlns:r="http://schemas.openxmlformats.org/officeDocument/2006/relationships" r:embed="rId1"/>
            <a:stretch>
              <a:fillRect r="-6418"/>
            </a:stretch>
          </a:blipFill>
        </p:spPr>
        <p:txBody>
          <a:bodyPr/>
          <a:p>
            <a:endParaRPr lang="en-US"/>
          </a:p>
        </p:txBody>
      </p:sp>
      <p:sp>
        <p:nvSpPr>
          <p:cNvPr id="1048807" name="TextBox 3"/>
          <p:cNvSpPr txBox="1"/>
          <p:nvPr/>
        </p:nvSpPr>
        <p:spPr>
          <a:xfrm>
            <a:off x="6930509" y="990600"/>
            <a:ext cx="4426982"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Các sơ đồ và nhận xét </a:t>
            </a:r>
          </a:p>
        </p:txBody>
      </p:sp>
      <p:sp>
        <p:nvSpPr>
          <p:cNvPr id="1048808" name="TextBox 4"/>
          <p:cNvSpPr txBox="1"/>
          <p:nvPr/>
        </p:nvSpPr>
        <p:spPr>
          <a:xfrm>
            <a:off x="3662300" y="2087475"/>
            <a:ext cx="3441263"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Ma trận nhầm lẫn </a:t>
            </a:r>
          </a:p>
        </p:txBody>
      </p:sp>
      <p:sp>
        <p:nvSpPr>
          <p:cNvPr id="1048809" name="TextBox 5"/>
          <p:cNvSpPr txBox="1"/>
          <p:nvPr/>
        </p:nvSpPr>
        <p:spPr>
          <a:xfrm>
            <a:off x="12785601" y="2087475"/>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810" name="TextBox 6"/>
          <p:cNvSpPr txBox="1"/>
          <p:nvPr/>
        </p:nvSpPr>
        <p:spPr>
          <a:xfrm>
            <a:off x="10092857" y="2788819"/>
            <a:ext cx="7094989" cy="1330325"/>
          </a:xfrm>
          <a:prstGeom prst="rect"/>
        </p:spPr>
        <p:txBody>
          <a:bodyPr anchor="t" bIns="0" lIns="0" rIns="0" rtlCol="0" tIns="0">
            <a:spAutoFit/>
          </a:bodyPr>
          <a:p>
            <a:pPr algn="just" indent="-305904" lvl="1" marL="611808">
              <a:lnSpc>
                <a:spcPts val="3500"/>
              </a:lnSpc>
              <a:spcBef>
                <a:spcPct val="0"/>
              </a:spcBef>
              <a:buFont typeface="Arial"/>
              <a:buChar char="•"/>
            </a:pPr>
            <a:r>
              <a:rPr sz="2833" lang="en-US">
                <a:solidFill>
                  <a:srgbClr val="000000"/>
                </a:solidFill>
                <a:latin typeface="Arimo"/>
                <a:ea typeface="Arimo"/>
                <a:cs typeface="Arimo"/>
                <a:sym typeface="Arimo"/>
              </a:rPr>
              <a:t>rain và sun là 2 nhãn mà mô hình dự đoán tốt nhất (đều dự đoán đúng trên 90 mẫu).</a:t>
            </a:r>
          </a:p>
        </p:txBody>
      </p:sp>
      <p:sp>
        <p:nvSpPr>
          <p:cNvPr id="1048811" name="TextBox 7"/>
          <p:cNvSpPr txBox="1"/>
          <p:nvPr/>
        </p:nvSpPr>
        <p:spPr>
          <a:xfrm>
            <a:off x="10092857" y="4503208"/>
            <a:ext cx="7094989" cy="854580"/>
          </a:xfrm>
          <a:prstGeom prst="rect"/>
        </p:spPr>
        <p:txBody>
          <a:bodyPr anchor="t" bIns="0" lIns="0" rIns="0" rtlCol="0" tIns="0">
            <a:spAutoFit/>
          </a:bodyPr>
          <a:p>
            <a:pPr algn="just" indent="-293735" lvl="1" marL="587470">
              <a:lnSpc>
                <a:spcPts val="3361"/>
              </a:lnSpc>
              <a:spcBef>
                <a:spcPct val="0"/>
              </a:spcBef>
              <a:buFont typeface="Arial"/>
              <a:buChar char="•"/>
            </a:pPr>
            <a:r>
              <a:rPr sz="2721" lang="en-US">
                <a:solidFill>
                  <a:srgbClr val="000000"/>
                </a:solidFill>
                <a:latin typeface="Arimo"/>
                <a:ea typeface="Arimo"/>
                <a:cs typeface="Arimo"/>
                <a:sym typeface="Arimo"/>
              </a:rPr>
              <a:t>fog và drizzle có tỷ lệ nhầm lẫn cao hơn (chủ yếu là dự đoán sai thành sun)</a:t>
            </a:r>
            <a:r>
              <a:rPr b="1" sz="2721" lang="en-US">
                <a:solidFill>
                  <a:srgbClr val="000000"/>
                </a:solidFill>
                <a:latin typeface="Arimo Bold"/>
                <a:ea typeface="Arimo Bold"/>
                <a:cs typeface="Arimo Bold"/>
                <a:sym typeface="Arimo Bold"/>
              </a:rPr>
              <a:t>.</a:t>
            </a:r>
          </a:p>
        </p:txBody>
      </p:sp>
      <p:sp>
        <p:nvSpPr>
          <p:cNvPr id="1048812" name="TextBox 8"/>
          <p:cNvSpPr txBox="1"/>
          <p:nvPr/>
        </p:nvSpPr>
        <p:spPr>
          <a:xfrm>
            <a:off x="10092857" y="5959757"/>
            <a:ext cx="7094989" cy="90140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snow có 4 mẫu dự đoán nhầm thành rain và chỉ có 1 mẫu dự đoán đúng</a:t>
            </a:r>
            <a:r>
              <a:rPr b="1" sz="2900" lang="en-US">
                <a:solidFill>
                  <a:srgbClr val="000000"/>
                </a:solidFill>
                <a:latin typeface="Arimo Bold"/>
                <a:ea typeface="Arimo Bold"/>
                <a:cs typeface="Arimo Bold"/>
                <a:sym typeface="Arimo Bold"/>
              </a:rPr>
              <a: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37" name=""/>
        <p:cNvGrpSpPr/>
        <p:nvPr/>
      </p:nvGrpSpPr>
      <p:grpSpPr>
        <a:xfrm>
          <a:off x="0" y="0"/>
          <a:ext cx="0" cy="0"/>
          <a:chOff x="0" y="0"/>
          <a:chExt cx="0" cy="0"/>
        </a:xfrm>
      </p:grpSpPr>
      <p:sp>
        <p:nvSpPr>
          <p:cNvPr id="1048813" name="Freeform 2"/>
          <p:cNvSpPr/>
          <p:nvPr/>
        </p:nvSpPr>
        <p:spPr>
          <a:xfrm>
            <a:off x="1325281" y="2968715"/>
            <a:ext cx="8105930" cy="5033772"/>
          </a:xfrm>
          <a:custGeom>
            <a:avLst/>
            <a:ahLst/>
            <a:rect l="l" t="t" r="r" b="b"/>
            <a:pathLst>
              <a:path w="8105930" h="5033772">
                <a:moveTo>
                  <a:pt x="0" y="0"/>
                </a:moveTo>
                <a:lnTo>
                  <a:pt x="8105931" y="0"/>
                </a:lnTo>
                <a:lnTo>
                  <a:pt x="8105931" y="5033772"/>
                </a:lnTo>
                <a:lnTo>
                  <a:pt x="0" y="5033772"/>
                </a:lnTo>
                <a:lnTo>
                  <a:pt x="0" y="0"/>
                </a:lnTo>
                <a:close/>
              </a:path>
            </a:pathLst>
          </a:custGeom>
          <a:blipFill>
            <a:blip xmlns:r="http://schemas.openxmlformats.org/officeDocument/2006/relationships" r:embed="rId1"/>
            <a:stretch>
              <a:fillRect/>
            </a:stretch>
          </a:blipFill>
        </p:spPr>
        <p:txBody>
          <a:bodyPr/>
          <a:p>
            <a:endParaRPr lang="en-US"/>
          </a:p>
        </p:txBody>
      </p:sp>
      <p:sp>
        <p:nvSpPr>
          <p:cNvPr id="1048814" name="TextBox 3"/>
          <p:cNvSpPr txBox="1"/>
          <p:nvPr/>
        </p:nvSpPr>
        <p:spPr>
          <a:xfrm>
            <a:off x="6930509" y="990600"/>
            <a:ext cx="4426982"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Các sơ đồ và nhận xét </a:t>
            </a:r>
          </a:p>
        </p:txBody>
      </p:sp>
      <p:sp>
        <p:nvSpPr>
          <p:cNvPr id="1048815" name="TextBox 4"/>
          <p:cNvSpPr txBox="1"/>
          <p:nvPr/>
        </p:nvSpPr>
        <p:spPr>
          <a:xfrm>
            <a:off x="3931976" y="2087475"/>
            <a:ext cx="2901910"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Learnign curve</a:t>
            </a:r>
          </a:p>
        </p:txBody>
      </p:sp>
      <p:sp>
        <p:nvSpPr>
          <p:cNvPr id="1048816" name="TextBox 5"/>
          <p:cNvSpPr txBox="1"/>
          <p:nvPr/>
        </p:nvSpPr>
        <p:spPr>
          <a:xfrm>
            <a:off x="12785601" y="2087475"/>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817" name="TextBox 6"/>
          <p:cNvSpPr txBox="1"/>
          <p:nvPr/>
        </p:nvSpPr>
        <p:spPr>
          <a:xfrm>
            <a:off x="10422928" y="2949665"/>
            <a:ext cx="6434846" cy="179675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Training score: Độ chính xác của tập huấn luyện cải thiện khi số lượng mẫu huấn luyện tăng và ổn định khoảng 0.8 </a:t>
            </a:r>
          </a:p>
        </p:txBody>
      </p:sp>
      <p:sp>
        <p:nvSpPr>
          <p:cNvPr id="1048818" name="TextBox 7"/>
          <p:cNvSpPr txBox="1"/>
          <p:nvPr/>
        </p:nvSpPr>
        <p:spPr>
          <a:xfrm>
            <a:off x="10422928" y="5089317"/>
            <a:ext cx="6434846" cy="2274569"/>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Validation score: Đường màu xanh lá biểu thị độ chính xác trên tập kiểm định, cho thấy xu hướng tăng dần và hội tụ gần với đường training score.</a:t>
            </a:r>
          </a:p>
        </p:txBody>
      </p:sp>
      <p:sp>
        <p:nvSpPr>
          <p:cNvPr id="1048819" name="TextBox 8"/>
          <p:cNvSpPr txBox="1"/>
          <p:nvPr/>
        </p:nvSpPr>
        <p:spPr>
          <a:xfrm>
            <a:off x="10422928" y="7676645"/>
            <a:ext cx="6434846" cy="179675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Test score: Sự chênh lệch này cho thấy có thể mô hình chưa đạt được hiệu suất tốt nhất trên các dữ liệu chưa thấy trước.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38" name=""/>
        <p:cNvGrpSpPr/>
        <p:nvPr/>
      </p:nvGrpSpPr>
      <p:grpSpPr>
        <a:xfrm>
          <a:off x="0" y="0"/>
          <a:ext cx="0" cy="0"/>
          <a:chOff x="0" y="0"/>
          <a:chExt cx="0" cy="0"/>
        </a:xfrm>
      </p:grpSpPr>
      <p:sp>
        <p:nvSpPr>
          <p:cNvPr id="1048820" name="Freeform 2"/>
          <p:cNvSpPr/>
          <p:nvPr/>
        </p:nvSpPr>
        <p:spPr>
          <a:xfrm>
            <a:off x="1028700" y="2953208"/>
            <a:ext cx="7865784" cy="4884779"/>
          </a:xfrm>
          <a:custGeom>
            <a:avLst/>
            <a:ahLst/>
            <a:rect l="l" t="t" r="r" b="b"/>
            <a:pathLst>
              <a:path w="7865784" h="4884779">
                <a:moveTo>
                  <a:pt x="0" y="0"/>
                </a:moveTo>
                <a:lnTo>
                  <a:pt x="7865784" y="0"/>
                </a:lnTo>
                <a:lnTo>
                  <a:pt x="7865784" y="4884779"/>
                </a:lnTo>
                <a:lnTo>
                  <a:pt x="0" y="4884779"/>
                </a:lnTo>
                <a:lnTo>
                  <a:pt x="0" y="0"/>
                </a:lnTo>
                <a:close/>
              </a:path>
            </a:pathLst>
          </a:custGeom>
          <a:blipFill>
            <a:blip xmlns:r="http://schemas.openxmlformats.org/officeDocument/2006/relationships" r:embed="rId1"/>
            <a:stretch>
              <a:fillRect r="-833"/>
            </a:stretch>
          </a:blipFill>
        </p:spPr>
        <p:txBody>
          <a:bodyPr/>
          <a:p>
            <a:endParaRPr lang="en-US"/>
          </a:p>
        </p:txBody>
      </p:sp>
      <p:sp>
        <p:nvSpPr>
          <p:cNvPr id="1048821" name="TextBox 3"/>
          <p:cNvSpPr txBox="1"/>
          <p:nvPr/>
        </p:nvSpPr>
        <p:spPr>
          <a:xfrm>
            <a:off x="6930509" y="990600"/>
            <a:ext cx="4426982"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Các sơ đồ và nhận xét </a:t>
            </a:r>
          </a:p>
        </p:txBody>
      </p:sp>
      <p:sp>
        <p:nvSpPr>
          <p:cNvPr id="1048822" name="TextBox 4"/>
          <p:cNvSpPr txBox="1"/>
          <p:nvPr/>
        </p:nvSpPr>
        <p:spPr>
          <a:xfrm>
            <a:off x="4056218" y="2087475"/>
            <a:ext cx="2653427"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Loss function</a:t>
            </a:r>
          </a:p>
        </p:txBody>
      </p:sp>
      <p:sp>
        <p:nvSpPr>
          <p:cNvPr id="1048823" name="TextBox 5"/>
          <p:cNvSpPr txBox="1"/>
          <p:nvPr/>
        </p:nvSpPr>
        <p:spPr>
          <a:xfrm>
            <a:off x="12785601" y="2087475"/>
            <a:ext cx="1709499"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824" name="TextBox 6"/>
          <p:cNvSpPr txBox="1"/>
          <p:nvPr/>
        </p:nvSpPr>
        <p:spPr>
          <a:xfrm>
            <a:off x="10170971" y="2934158"/>
            <a:ext cx="6938760" cy="901403"/>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Mất mát giảm rất nhanh trong vài lần lặp đầu tiên.</a:t>
            </a:r>
          </a:p>
        </p:txBody>
      </p:sp>
      <p:sp>
        <p:nvSpPr>
          <p:cNvPr id="1048825" name="TextBox 7"/>
          <p:cNvSpPr txBox="1"/>
          <p:nvPr/>
        </p:nvSpPr>
        <p:spPr>
          <a:xfrm>
            <a:off x="10170971" y="4494195"/>
            <a:ext cx="6938760" cy="1349078"/>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Sau khi giảm mạnh ban đầu, mất mát giảm từ từ và có xu hướng phẳng lại sau khoảng 15-20 lần lặp.</a:t>
            </a:r>
          </a:p>
        </p:txBody>
      </p:sp>
      <p:sp>
        <p:nvSpPr>
          <p:cNvPr id="1048826" name="TextBox 8"/>
          <p:cNvSpPr txBox="1"/>
          <p:nvPr/>
        </p:nvSpPr>
        <p:spPr>
          <a:xfrm>
            <a:off x="10170971" y="6443348"/>
            <a:ext cx="6938760" cy="1349078"/>
          </a:xfrm>
          <a:prstGeom prst="rect"/>
        </p:spPr>
        <p:txBody>
          <a:bodyPr anchor="t" bIns="0" lIns="0" rIns="0" rtlCol="0" tIns="0">
            <a:spAutoFit/>
          </a:bodyPr>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Ở giai đoạn cuối, đường mất mát dao động nhẹ xung quanh một giá trị cụ thể.</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39" name=""/>
        <p:cNvGrpSpPr/>
        <p:nvPr/>
      </p:nvGrpSpPr>
      <p:grpSpPr>
        <a:xfrm>
          <a:off x="0" y="0"/>
          <a:ext cx="0" cy="0"/>
          <a:chOff x="0" y="0"/>
          <a:chExt cx="0" cy="0"/>
        </a:xfrm>
      </p:grpSpPr>
      <p:sp>
        <p:nvSpPr>
          <p:cNvPr id="1048827" name="Freeform 2"/>
          <p:cNvSpPr/>
          <p:nvPr/>
        </p:nvSpPr>
        <p:spPr>
          <a:xfrm>
            <a:off x="9706094" y="1908539"/>
            <a:ext cx="6258802" cy="3137184"/>
          </a:xfrm>
          <a:custGeom>
            <a:avLst/>
            <a:ahLst/>
            <a:rect l="l" t="t" r="r" b="b"/>
            <a:pathLst>
              <a:path w="6258802" h="3137184">
                <a:moveTo>
                  <a:pt x="0" y="0"/>
                </a:moveTo>
                <a:lnTo>
                  <a:pt x="6258802" y="0"/>
                </a:lnTo>
                <a:lnTo>
                  <a:pt x="6258802" y="3137184"/>
                </a:lnTo>
                <a:lnTo>
                  <a:pt x="0" y="3137184"/>
                </a:lnTo>
                <a:lnTo>
                  <a:pt x="0" y="0"/>
                </a:lnTo>
                <a:close/>
              </a:path>
            </a:pathLst>
          </a:custGeom>
          <a:blipFill>
            <a:blip xmlns:r="http://schemas.openxmlformats.org/officeDocument/2006/relationships" r:embed="rId1"/>
            <a:stretch>
              <a:fillRect t="-95" b="-95"/>
            </a:stretch>
          </a:blipFill>
        </p:spPr>
        <p:txBody>
          <a:bodyPr/>
          <a:p>
            <a:endParaRPr lang="en-US"/>
          </a:p>
        </p:txBody>
      </p:sp>
      <p:sp>
        <p:nvSpPr>
          <p:cNvPr id="1048828" name="Freeform 3"/>
          <p:cNvSpPr/>
          <p:nvPr/>
        </p:nvSpPr>
        <p:spPr>
          <a:xfrm>
            <a:off x="1664548" y="1908539"/>
            <a:ext cx="5994214" cy="3137184"/>
          </a:xfrm>
          <a:custGeom>
            <a:avLst/>
            <a:ahLst/>
            <a:rect l="l" t="t" r="r" b="b"/>
            <a:pathLst>
              <a:path w="5994214" h="3137184">
                <a:moveTo>
                  <a:pt x="0" y="0"/>
                </a:moveTo>
                <a:lnTo>
                  <a:pt x="5994214" y="0"/>
                </a:lnTo>
                <a:lnTo>
                  <a:pt x="5994214" y="3137184"/>
                </a:lnTo>
                <a:lnTo>
                  <a:pt x="0" y="3137184"/>
                </a:lnTo>
                <a:lnTo>
                  <a:pt x="0" y="0"/>
                </a:lnTo>
                <a:close/>
              </a:path>
            </a:pathLst>
          </a:custGeom>
          <a:blipFill>
            <a:blip xmlns:r="http://schemas.openxmlformats.org/officeDocument/2006/relationships" r:embed="rId2"/>
            <a:stretch>
              <a:fillRect l="-1121" r="-3861"/>
            </a:stretch>
          </a:blipFill>
        </p:spPr>
        <p:txBody>
          <a:bodyPr/>
          <a:p>
            <a:endParaRPr lang="en-US"/>
          </a:p>
        </p:txBody>
      </p:sp>
      <p:sp>
        <p:nvSpPr>
          <p:cNvPr id="1048829" name="Freeform 4"/>
          <p:cNvSpPr/>
          <p:nvPr/>
        </p:nvSpPr>
        <p:spPr>
          <a:xfrm>
            <a:off x="1532254" y="6302281"/>
            <a:ext cx="6258802" cy="3332738"/>
          </a:xfrm>
          <a:custGeom>
            <a:avLst/>
            <a:ahLst/>
            <a:rect l="l" t="t" r="r" b="b"/>
            <a:pathLst>
              <a:path w="6258802" h="3332738">
                <a:moveTo>
                  <a:pt x="0" y="0"/>
                </a:moveTo>
                <a:lnTo>
                  <a:pt x="6258802" y="0"/>
                </a:lnTo>
                <a:lnTo>
                  <a:pt x="6258802" y="3332737"/>
                </a:lnTo>
                <a:lnTo>
                  <a:pt x="0" y="3332737"/>
                </a:lnTo>
                <a:lnTo>
                  <a:pt x="0" y="0"/>
                </a:lnTo>
                <a:close/>
              </a:path>
            </a:pathLst>
          </a:custGeom>
          <a:blipFill>
            <a:blip xmlns:r="http://schemas.openxmlformats.org/officeDocument/2006/relationships" r:embed="rId3"/>
            <a:stretch>
              <a:fillRect/>
            </a:stretch>
          </a:blipFill>
        </p:spPr>
        <p:txBody>
          <a:bodyPr/>
          <a:p>
            <a:endParaRPr lang="en-US"/>
          </a:p>
        </p:txBody>
      </p:sp>
      <p:sp>
        <p:nvSpPr>
          <p:cNvPr id="1048830" name="TextBox 5"/>
          <p:cNvSpPr txBox="1"/>
          <p:nvPr/>
        </p:nvSpPr>
        <p:spPr>
          <a:xfrm>
            <a:off x="7119699" y="509586"/>
            <a:ext cx="4048601"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Classification Report</a:t>
            </a:r>
          </a:p>
        </p:txBody>
      </p:sp>
      <p:sp>
        <p:nvSpPr>
          <p:cNvPr id="1048831" name="TextBox 6"/>
          <p:cNvSpPr txBox="1"/>
          <p:nvPr/>
        </p:nvSpPr>
        <p:spPr>
          <a:xfrm>
            <a:off x="12058593" y="1198674"/>
            <a:ext cx="989648"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Train</a:t>
            </a:r>
          </a:p>
        </p:txBody>
      </p:sp>
      <p:sp>
        <p:nvSpPr>
          <p:cNvPr id="1048832" name="TextBox 7"/>
          <p:cNvSpPr txBox="1"/>
          <p:nvPr/>
        </p:nvSpPr>
        <p:spPr>
          <a:xfrm>
            <a:off x="3339546" y="1198674"/>
            <a:ext cx="2382015"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Validation</a:t>
            </a:r>
          </a:p>
        </p:txBody>
      </p:sp>
      <p:sp>
        <p:nvSpPr>
          <p:cNvPr id="1048833" name="TextBox 8"/>
          <p:cNvSpPr txBox="1"/>
          <p:nvPr/>
        </p:nvSpPr>
        <p:spPr>
          <a:xfrm>
            <a:off x="4114370" y="5592666"/>
            <a:ext cx="832366"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Test</a:t>
            </a:r>
          </a:p>
        </p:txBody>
      </p:sp>
      <p:sp>
        <p:nvSpPr>
          <p:cNvPr id="1048834" name="TextBox 9"/>
          <p:cNvSpPr txBox="1"/>
          <p:nvPr/>
        </p:nvSpPr>
        <p:spPr>
          <a:xfrm>
            <a:off x="9706094" y="6283231"/>
            <a:ext cx="6258802" cy="2274569"/>
          </a:xfrm>
          <a:prstGeom prst="rect"/>
        </p:spPr>
        <p:txBody>
          <a:bodyPr anchor="t" bIns="0" lIns="0" rIns="0" rtlCol="0" tIns="0">
            <a:spAutoFit/>
          </a:bodyPr>
          <a:p>
            <a:pPr algn="just">
              <a:lnSpc>
                <a:spcPts val="3582"/>
              </a:lnSpc>
              <a:spcBef>
                <a:spcPct val="0"/>
              </a:spcBef>
            </a:pPr>
            <a:r>
              <a:rPr b="1" sz="2900" lang="en-US">
                <a:solidFill>
                  <a:srgbClr val="000000"/>
                </a:solidFill>
                <a:latin typeface="Arimo Bold"/>
                <a:ea typeface="Arimo Bold"/>
                <a:cs typeface="Arimo Bold"/>
                <a:sym typeface="Arimo Bold"/>
              </a:rPr>
              <a:t>Thấy được rằng:</a:t>
            </a:r>
            <a:r>
              <a:rPr sz="2900" lang="en-US">
                <a:solidFill>
                  <a:srgbClr val="000000"/>
                </a:solidFill>
                <a:latin typeface="Arimo"/>
                <a:ea typeface="Arimo"/>
                <a:cs typeface="Arimo"/>
                <a:sym typeface="Arimo"/>
              </a:rPr>
              <a:t> Mô hình hoạt động tốt với những lớp có nhiều mẫu như "rain" và "sun", nhưng hiệu suất rất kém với các lớp ít mẫu như "drizzle", "fog", và "snow".</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40" name=""/>
        <p:cNvGrpSpPr/>
        <p:nvPr/>
      </p:nvGrpSpPr>
      <p:grpSpPr>
        <a:xfrm>
          <a:off x="0" y="0"/>
          <a:ext cx="0" cy="0"/>
          <a:chOff x="0" y="0"/>
          <a:chExt cx="0" cy="0"/>
        </a:xfrm>
      </p:grpSpPr>
      <p:sp>
        <p:nvSpPr>
          <p:cNvPr id="1048835" name="Freeform 2"/>
          <p:cNvSpPr/>
          <p:nvPr/>
        </p:nvSpPr>
        <p:spPr>
          <a:xfrm>
            <a:off x="2968366" y="3168424"/>
            <a:ext cx="12351268" cy="5592268"/>
          </a:xfrm>
          <a:custGeom>
            <a:avLst/>
            <a:ahLst/>
            <a:rect l="l" t="t" r="r" b="b"/>
            <a:pathLst>
              <a:path w="12351268" h="5592268">
                <a:moveTo>
                  <a:pt x="0" y="0"/>
                </a:moveTo>
                <a:lnTo>
                  <a:pt x="12351268" y="0"/>
                </a:lnTo>
                <a:lnTo>
                  <a:pt x="12351268" y="5592268"/>
                </a:lnTo>
                <a:lnTo>
                  <a:pt x="0" y="5592268"/>
                </a:lnTo>
                <a:lnTo>
                  <a:pt x="0" y="0"/>
                </a:lnTo>
                <a:close/>
              </a:path>
            </a:pathLst>
          </a:custGeom>
          <a:blipFill>
            <a:blip xmlns:r="http://schemas.openxmlformats.org/officeDocument/2006/relationships" r:embed="rId1"/>
            <a:stretch>
              <a:fillRect/>
            </a:stretch>
          </a:blipFill>
        </p:spPr>
        <p:txBody>
          <a:bodyPr/>
          <a:p>
            <a:endParaRPr lang="en-US"/>
          </a:p>
        </p:txBody>
      </p:sp>
      <p:sp>
        <p:nvSpPr>
          <p:cNvPr id="1048836" name="TextBox 3"/>
          <p:cNvSpPr txBox="1"/>
          <p:nvPr/>
        </p:nvSpPr>
        <p:spPr>
          <a:xfrm>
            <a:off x="1782644" y="1163351"/>
            <a:ext cx="14722712" cy="2005073"/>
          </a:xfrm>
          <a:prstGeom prst="rect"/>
        </p:spPr>
        <p:txBody>
          <a:bodyPr anchor="t" bIns="0" lIns="0" rIns="0" rtlCol="0" tIns="0">
            <a:spAutoFit/>
          </a:bodyPr>
          <a:p>
            <a:pPr algn="just">
              <a:lnSpc>
                <a:spcPts val="3936"/>
              </a:lnSpc>
            </a:pPr>
            <a:r>
              <a:rPr sz="3187" lang="en-US">
                <a:solidFill>
                  <a:srgbClr val="000000"/>
                </a:solidFill>
                <a:latin typeface="Arimo"/>
                <a:ea typeface="Arimo"/>
                <a:cs typeface="Arimo"/>
                <a:sym typeface="Arimo"/>
              </a:rPr>
              <a:t>Sau quá trình phân tích và tìm kiếm tham số phù hợp cho mô hình Neural Network. Kết luận là với các tham số sau sẽ đem đến hiệu quả cao nhất cho thuật toán trong mô hình này:</a:t>
            </a:r>
          </a:p>
          <a:p>
            <a:pPr algn="just">
              <a:lnSpc>
                <a:spcPts val="3937"/>
              </a:lnSpc>
              <a:spcBef>
                <a:spcPct val="0"/>
              </a:spcBef>
            </a:pPr>
            <a:endParaRPr sz="3187" lang="en-US">
              <a:solidFill>
                <a:srgbClr val="000000"/>
              </a:solidFill>
              <a:latin typeface="Arimo"/>
              <a:ea typeface="Arimo"/>
              <a:cs typeface="Arimo"/>
              <a:sym typeface="Arim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41" name=""/>
        <p:cNvGrpSpPr/>
        <p:nvPr/>
      </p:nvGrpSpPr>
      <p:grpSpPr>
        <a:xfrm>
          <a:off x="0" y="0"/>
          <a:ext cx="0" cy="0"/>
          <a:chOff x="0" y="0"/>
          <a:chExt cx="0" cy="0"/>
        </a:xfrm>
      </p:grpSpPr>
      <p:sp>
        <p:nvSpPr>
          <p:cNvPr id="1048837" name="TextBox 3"/>
          <p:cNvSpPr txBox="1"/>
          <p:nvPr/>
        </p:nvSpPr>
        <p:spPr>
          <a:xfrm>
            <a:off x="3314865" y="3244897"/>
            <a:ext cx="3441263" cy="519114"/>
          </a:xfrm>
          <a:prstGeom prst="rect"/>
        </p:spPr>
        <p:txBody>
          <a:bodyPr anchor="t" bIns="0" lIns="0" rIns="0" rtlCol="0" tIns="0">
            <a:spAutoFit/>
          </a:bodyPr>
          <a:p>
            <a:pPr algn="ctr">
              <a:lnSpc>
                <a:spcPts val="3937"/>
              </a:lnSpc>
              <a:spcBef>
                <a:spcPct val="0"/>
              </a:spcBef>
            </a:pPr>
            <a:r>
              <a:rPr b="1" sz="3187" lang="en-US">
                <a:solidFill>
                  <a:srgbClr val="000000"/>
                </a:solidFill>
                <a:latin typeface="Arimo Bold"/>
                <a:ea typeface="Arimo Bold"/>
                <a:cs typeface="Arimo Bold"/>
                <a:sym typeface="Arimo Bold"/>
              </a:rPr>
              <a:t>Ma trận nhầm lẫn </a:t>
            </a:r>
          </a:p>
        </p:txBody>
      </p:sp>
      <p:sp>
        <p:nvSpPr>
          <p:cNvPr id="1048838" name="TextBox 4"/>
          <p:cNvSpPr txBox="1"/>
          <p:nvPr/>
        </p:nvSpPr>
        <p:spPr>
          <a:xfrm>
            <a:off x="12438167" y="3244897"/>
            <a:ext cx="2116033" cy="499999"/>
          </a:xfrm>
          <a:prstGeom prst="rect"/>
        </p:spPr>
        <p:txBody>
          <a:bodyPr anchor="t" bIns="0" lIns="0" rIns="0" rtlCol="0" tIns="0" wrap="square">
            <a:spAutoFit/>
          </a:bodyPr>
          <a:p>
            <a:pPr algn="ctr">
              <a:lnSpc>
                <a:spcPts val="3937"/>
              </a:lnSpc>
              <a:spcBef>
                <a:spcPct val="0"/>
              </a:spcBef>
            </a:pPr>
            <a:r>
              <a:rPr b="1" dirty="0" sz="3187" lang="en-US" err="1">
                <a:solidFill>
                  <a:srgbClr val="000000"/>
                </a:solidFill>
                <a:latin typeface="Arimo Bold"/>
                <a:ea typeface="Arimo Bold"/>
                <a:cs typeface="Arimo Bold"/>
                <a:sym typeface="Arimo Bold"/>
              </a:rPr>
              <a:t>Nhận</a:t>
            </a:r>
            <a:r>
              <a:rPr b="1" dirty="0" sz="3187" lang="en-US">
                <a:solidFill>
                  <a:srgbClr val="000000"/>
                </a:solidFill>
                <a:latin typeface="Arimo Bold"/>
                <a:ea typeface="Arimo Bold"/>
                <a:cs typeface="Arimo Bold"/>
                <a:sym typeface="Arimo Bold"/>
              </a:rPr>
              <a:t> </a:t>
            </a:r>
            <a:r>
              <a:rPr b="1" dirty="0" sz="3187" lang="en-US" err="1">
                <a:solidFill>
                  <a:srgbClr val="000000"/>
                </a:solidFill>
                <a:latin typeface="Arimo Bold"/>
                <a:ea typeface="Arimo Bold"/>
                <a:cs typeface="Arimo Bold"/>
                <a:sym typeface="Arimo Bold"/>
              </a:rPr>
              <a:t>xét</a:t>
            </a:r>
            <a:endParaRPr b="1" dirty="0" sz="3187" lang="en-US">
              <a:solidFill>
                <a:srgbClr val="000000"/>
              </a:solidFill>
              <a:latin typeface="Arimo Bold"/>
              <a:ea typeface="Arimo Bold"/>
              <a:cs typeface="Arimo Bold"/>
              <a:sym typeface="Arimo Bold"/>
            </a:endParaRPr>
          </a:p>
        </p:txBody>
      </p:sp>
      <p:sp>
        <p:nvSpPr>
          <p:cNvPr id="1048839" name="TextBox 7"/>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840" name="TextBox 8"/>
          <p:cNvSpPr txBox="1"/>
          <p:nvPr/>
        </p:nvSpPr>
        <p:spPr>
          <a:xfrm>
            <a:off x="1028700" y="1172761"/>
            <a:ext cx="11716640" cy="1259816"/>
          </a:xfrm>
          <a:prstGeom prst="rect"/>
        </p:spPr>
        <p:txBody>
          <a:bodyPr anchor="t" bIns="0" lIns="0" rIns="0" rtlCol="0" tIns="0">
            <a:spAutoFit/>
          </a:bodyPr>
          <a:p>
            <a:pPr algn="just">
              <a:lnSpc>
                <a:spcPts val="4910"/>
              </a:lnSpc>
            </a:pPr>
            <a:r>
              <a:rPr dirty="0" sz="3922" lang="en-US" err="1">
                <a:solidFill>
                  <a:srgbClr val="1F1E1E"/>
                </a:solidFill>
                <a:latin typeface="Arimo"/>
                <a:ea typeface="Arimo"/>
                <a:cs typeface="Arimo"/>
                <a:sym typeface="Arimo"/>
              </a:rPr>
              <a:t>Mô</a:t>
            </a:r>
            <a:r>
              <a:rPr dirty="0" sz="3922" lang="en-US">
                <a:solidFill>
                  <a:srgbClr val="1F1E1E"/>
                </a:solidFill>
                <a:latin typeface="Arimo"/>
                <a:ea typeface="Arimo"/>
                <a:cs typeface="Arimo"/>
                <a:sym typeface="Arimo"/>
              </a:rPr>
              <a:t> </a:t>
            </a:r>
            <a:r>
              <a:rPr dirty="0" sz="3922" lang="en-US" err="1">
                <a:solidFill>
                  <a:srgbClr val="1F1E1E"/>
                </a:solidFill>
                <a:latin typeface="Arimo"/>
                <a:ea typeface="Arimo"/>
                <a:cs typeface="Arimo"/>
                <a:sym typeface="Arimo"/>
              </a:rPr>
              <a:t>hình</a:t>
            </a:r>
            <a:r>
              <a:rPr dirty="0" sz="3922" lang="en-US">
                <a:solidFill>
                  <a:srgbClr val="1F1E1E"/>
                </a:solidFill>
                <a:latin typeface="Arimo"/>
                <a:ea typeface="Arimo"/>
                <a:cs typeface="Arimo"/>
                <a:sym typeface="Arimo"/>
              </a:rPr>
              <a:t> Stacking:</a:t>
            </a:r>
          </a:p>
          <a:p>
            <a:pPr algn="just" indent="-423393" lvl="1" marL="846787">
              <a:lnSpc>
                <a:spcPts val="4912"/>
              </a:lnSpc>
              <a:buFont typeface="Arial"/>
              <a:buChar char="•"/>
            </a:pPr>
            <a:r>
              <a:rPr dirty="0" sz="3922" lang="en-US">
                <a:solidFill>
                  <a:srgbClr val="1F1E1E"/>
                </a:solidFill>
                <a:latin typeface="Arimo"/>
                <a:ea typeface="Arimo"/>
                <a:cs typeface="Arimo"/>
                <a:sym typeface="Arimo"/>
              </a:rPr>
              <a:t>Ma </a:t>
            </a:r>
            <a:r>
              <a:rPr dirty="0" sz="3922" lang="en-US" err="1">
                <a:solidFill>
                  <a:srgbClr val="1F1E1E"/>
                </a:solidFill>
                <a:latin typeface="Arimo"/>
                <a:ea typeface="Arimo"/>
                <a:cs typeface="Arimo"/>
                <a:sym typeface="Arimo"/>
              </a:rPr>
              <a:t>trận</a:t>
            </a:r>
            <a:r>
              <a:rPr dirty="0" sz="3922" lang="en-US">
                <a:solidFill>
                  <a:srgbClr val="1F1E1E"/>
                </a:solidFill>
                <a:latin typeface="Arimo"/>
                <a:ea typeface="Arimo"/>
                <a:cs typeface="Arimo"/>
                <a:sym typeface="Arimo"/>
              </a:rPr>
              <a:t> </a:t>
            </a:r>
            <a:r>
              <a:rPr dirty="0" sz="3922" lang="en-US" err="1">
                <a:solidFill>
                  <a:srgbClr val="1F1E1E"/>
                </a:solidFill>
                <a:latin typeface="Arimo"/>
                <a:ea typeface="Arimo"/>
                <a:cs typeface="Arimo"/>
                <a:sym typeface="Arimo"/>
              </a:rPr>
              <a:t>nhầm</a:t>
            </a:r>
            <a:r>
              <a:rPr dirty="0" sz="3922" lang="en-US">
                <a:solidFill>
                  <a:srgbClr val="1F1E1E"/>
                </a:solidFill>
                <a:latin typeface="Arimo"/>
                <a:ea typeface="Arimo"/>
                <a:cs typeface="Arimo"/>
                <a:sym typeface="Arimo"/>
              </a:rPr>
              <a:t> </a:t>
            </a:r>
            <a:r>
              <a:rPr dirty="0" sz="3922" lang="en-US" err="1">
                <a:solidFill>
                  <a:srgbClr val="1F1E1E"/>
                </a:solidFill>
                <a:latin typeface="Arimo"/>
                <a:ea typeface="Arimo"/>
                <a:cs typeface="Arimo"/>
                <a:sym typeface="Arimo"/>
              </a:rPr>
              <a:t>lẫn</a:t>
            </a:r>
            <a:r>
              <a:rPr dirty="0" sz="3922" lang="en-US">
                <a:solidFill>
                  <a:srgbClr val="1F1E1E"/>
                </a:solidFill>
                <a:latin typeface="Arimo"/>
                <a:ea typeface="Arimo"/>
                <a:cs typeface="Arimo"/>
                <a:sym typeface="Arimo"/>
              </a:rPr>
              <a:t>:</a:t>
            </a:r>
          </a:p>
        </p:txBody>
      </p:sp>
      <p:pic>
        <p:nvPicPr>
          <p:cNvPr id="2097152" name="Picture 2"/>
          <p:cNvPicPr>
            <a:picLocks noChangeAspect="1" noChangeArrowheads="1"/>
          </p:cNvPicPr>
          <p:nvPr/>
        </p:nvPicPr>
        <p:blipFill rotWithShape="1">
          <a:blip xmlns:r="http://schemas.openxmlformats.org/officeDocument/2006/relationships" r:embed="rId1"/>
          <a:srcRect t="8772" r="8975" b="7971"/>
          <a:stretch>
            <a:fillRect/>
          </a:stretch>
        </p:blipFill>
        <p:spPr bwMode="auto">
          <a:xfrm>
            <a:off x="1727512" y="3800816"/>
            <a:ext cx="6789417" cy="5961105"/>
          </a:xfrm>
          <a:prstGeom prst="rect"/>
          <a:noFill/>
        </p:spPr>
      </p:pic>
      <p:sp>
        <p:nvSpPr>
          <p:cNvPr id="1048962" name="TextBox 8"/>
          <p:cNvSpPr txBox="1"/>
          <p:nvPr/>
        </p:nvSpPr>
        <p:spPr>
          <a:xfrm>
            <a:off x="7459211" y="12342352"/>
            <a:ext cx="7094989" cy="901403"/>
          </a:xfrm>
          <a:prstGeom prst="rect"/>
        </p:spPr>
        <p:txBody>
          <a:bodyPr anchor="t" bIns="0" lIns="0" rIns="0" rtlCol="0" tIns="0">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snow có 4 mẫu dự đoán nhầm thành rain và chỉ có 1 mẫu dự đoán đúng</a:t>
            </a:r>
            <a:r>
              <a:rPr b="1" sz="2900" lang="en-US">
                <a:solidFill>
                  <a:srgbClr val="000000"/>
                </a:solidFill>
                <a:latin typeface="Arimo Bold"/>
                <a:ea typeface="Arimo Bold"/>
                <a:cs typeface="Arimo Bold"/>
                <a:sym typeface="Arimo Bold"/>
              </a:rPr>
              <a:t>.</a:t>
            </a:r>
          </a:p>
        </p:txBody>
      </p:sp>
      <p:sp>
        <p:nvSpPr>
          <p:cNvPr id="1048965" name="TextBox 5"/>
          <p:cNvSpPr txBox="1"/>
          <p:nvPr/>
        </p:nvSpPr>
        <p:spPr>
          <a:xfrm>
            <a:off x="9530912" y="4364086"/>
            <a:ext cx="7728388" cy="1349078"/>
          </a:xfrm>
          <a:prstGeom prst="rect"/>
        </p:spPr>
        <p:txBody>
          <a:bodyPr anchor="t" bIns="0" lIns="0" rIns="0" rtlCol="0" tIns="0">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Mô hình dự đoán khá chính xác đặc biệt là với label ‘rain’ và ‘sun’ do số lượng mẫu lớn nhất trong cả tập dữ liệu.</a:t>
            </a:r>
          </a:p>
        </p:txBody>
      </p:sp>
      <p:sp>
        <p:nvSpPr>
          <p:cNvPr id="1048967" name="TextBox 6"/>
          <p:cNvSpPr txBox="1"/>
          <p:nvPr/>
        </p:nvSpPr>
        <p:spPr>
          <a:xfrm>
            <a:off x="9530912" y="6281872"/>
            <a:ext cx="7728388" cy="901403"/>
          </a:xfrm>
          <a:prstGeom prst="rect"/>
        </p:spPr>
        <p:txBody>
          <a:bodyPr anchor="t" bIns="0" lIns="0" rIns="0" rtlCol="0" tIns="0">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just" indent="-313055" lvl="1" marL="626111">
              <a:lnSpc>
                <a:spcPts val="3582"/>
              </a:lnSpc>
              <a:spcBef>
                <a:spcPct val="0"/>
              </a:spcBef>
              <a:buFont typeface="Arial"/>
              <a:buChar char="•"/>
            </a:pPr>
            <a:r>
              <a:rPr sz="2900" lang="en-US">
                <a:solidFill>
                  <a:srgbClr val="000000"/>
                </a:solidFill>
                <a:latin typeface="Arimo"/>
                <a:ea typeface="Arimo"/>
                <a:cs typeface="Arimo"/>
                <a:sym typeface="Arimo"/>
              </a:rPr>
              <a:t>Mô hình đã học khá tốt và dự đoán khá đúng với hầu hết các nhãn trên tập test.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09" name="Freeform 2"/>
          <p:cNvSpPr/>
          <p:nvPr/>
        </p:nvSpPr>
        <p:spPr>
          <a:xfrm>
            <a:off x="1469992" y="3693373"/>
            <a:ext cx="15348017" cy="5564927"/>
          </a:xfrm>
          <a:custGeom>
            <a:avLst/>
            <a:ahLst/>
            <a:rect l="l" t="t" r="r" b="b"/>
            <a:pathLst>
              <a:path w="15348017" h="5564927">
                <a:moveTo>
                  <a:pt x="0" y="0"/>
                </a:moveTo>
                <a:lnTo>
                  <a:pt x="15348016" y="0"/>
                </a:lnTo>
                <a:lnTo>
                  <a:pt x="15348016" y="5564927"/>
                </a:lnTo>
                <a:lnTo>
                  <a:pt x="0" y="5564927"/>
                </a:lnTo>
                <a:lnTo>
                  <a:pt x="0" y="0"/>
                </a:lnTo>
                <a:close/>
              </a:path>
            </a:pathLst>
          </a:custGeom>
          <a:blipFill>
            <a:blip xmlns:r="http://schemas.openxmlformats.org/officeDocument/2006/relationships" r:embed="rId1"/>
            <a:stretch>
              <a:fillRect/>
            </a:stretch>
          </a:blipFill>
        </p:spPr>
        <p:txBody>
          <a:bodyPr/>
          <a:p>
            <a:endParaRPr lang="en-US"/>
          </a:p>
        </p:txBody>
      </p:sp>
      <p:sp>
        <p:nvSpPr>
          <p:cNvPr id="1048610" name="TextBox 3"/>
          <p:cNvSpPr txBox="1"/>
          <p:nvPr/>
        </p:nvSpPr>
        <p:spPr>
          <a:xfrm>
            <a:off x="146117" y="1343872"/>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Trước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Mô tả dữ liệu:</a:t>
            </a:r>
          </a:p>
        </p:txBody>
      </p:sp>
      <p:sp>
        <p:nvSpPr>
          <p:cNvPr id="1048611" name="TextBox 4"/>
          <p:cNvSpPr txBox="1"/>
          <p:nvPr/>
        </p:nvSpPr>
        <p:spPr>
          <a:xfrm>
            <a:off x="146117" y="182385"/>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42" name=""/>
        <p:cNvGrpSpPr/>
        <p:nvPr/>
      </p:nvGrpSpPr>
      <p:grpSpPr>
        <a:xfrm>
          <a:off x="0" y="0"/>
          <a:ext cx="0" cy="0"/>
          <a:chOff x="0" y="0"/>
          <a:chExt cx="0" cy="0"/>
        </a:xfrm>
      </p:grpSpPr>
      <p:sp>
        <p:nvSpPr>
          <p:cNvPr id="1048841" name="TextBox 6"/>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842" name="TextBox 7"/>
          <p:cNvSpPr txBox="1"/>
          <p:nvPr/>
        </p:nvSpPr>
        <p:spPr>
          <a:xfrm>
            <a:off x="1028700" y="1172761"/>
            <a:ext cx="11716640" cy="1259816"/>
          </a:xfrm>
          <a:prstGeom prst="rect"/>
        </p:spPr>
        <p:txBody>
          <a:bodyPr anchor="t" bIns="0" lIns="0" rIns="0" rtlCol="0" tIns="0">
            <a:spAutoFit/>
          </a:bodyPr>
          <a:p>
            <a:pPr algn="just">
              <a:lnSpc>
                <a:spcPts val="4910"/>
              </a:lnSpc>
            </a:pPr>
            <a:r>
              <a:rPr dirty="0" sz="3922" lang="en-US" err="1">
                <a:solidFill>
                  <a:srgbClr val="1F1E1E"/>
                </a:solidFill>
                <a:latin typeface="Arimo"/>
                <a:ea typeface="Arimo"/>
                <a:cs typeface="Arimo"/>
                <a:sym typeface="Arimo"/>
              </a:rPr>
              <a:t>Mô</a:t>
            </a:r>
            <a:r>
              <a:rPr dirty="0" sz="3922" lang="en-US">
                <a:solidFill>
                  <a:srgbClr val="1F1E1E"/>
                </a:solidFill>
                <a:latin typeface="Arimo"/>
                <a:ea typeface="Arimo"/>
                <a:cs typeface="Arimo"/>
                <a:sym typeface="Arimo"/>
              </a:rPr>
              <a:t> </a:t>
            </a:r>
            <a:r>
              <a:rPr dirty="0" sz="3922" lang="en-US" err="1">
                <a:solidFill>
                  <a:srgbClr val="1F1E1E"/>
                </a:solidFill>
                <a:latin typeface="Arimo"/>
                <a:ea typeface="Arimo"/>
                <a:cs typeface="Arimo"/>
                <a:sym typeface="Arimo"/>
              </a:rPr>
              <a:t>hình</a:t>
            </a:r>
            <a:r>
              <a:rPr dirty="0" sz="3922" lang="en-US">
                <a:solidFill>
                  <a:srgbClr val="1F1E1E"/>
                </a:solidFill>
                <a:latin typeface="Arimo"/>
                <a:ea typeface="Arimo"/>
                <a:cs typeface="Arimo"/>
                <a:sym typeface="Arimo"/>
              </a:rPr>
              <a:t> Stacking :</a:t>
            </a:r>
          </a:p>
          <a:p>
            <a:pPr algn="just" indent="-423393" lvl="1" marL="846787">
              <a:lnSpc>
                <a:spcPts val="4912"/>
              </a:lnSpc>
              <a:buFont typeface="Arial"/>
              <a:buChar char="•"/>
            </a:pPr>
            <a:r>
              <a:rPr dirty="0" sz="3922" lang="en-US">
                <a:solidFill>
                  <a:srgbClr val="1F1E1E"/>
                </a:solidFill>
                <a:latin typeface="Arimo"/>
                <a:ea typeface="Arimo"/>
                <a:cs typeface="Arimo"/>
                <a:sym typeface="Arimo"/>
              </a:rPr>
              <a:t>Classification Report:</a:t>
            </a:r>
          </a:p>
        </p:txBody>
      </p:sp>
      <p:pic>
        <p:nvPicPr>
          <p:cNvPr id="2097153" name="Picture 2"/>
          <p:cNvPicPr>
            <a:picLocks noChangeAspect="1" noChangeArrowheads="1"/>
          </p:cNvPicPr>
          <p:nvPr/>
        </p:nvPicPr>
        <p:blipFill>
          <a:blip xmlns:r="http://schemas.openxmlformats.org/officeDocument/2006/relationships" r:embed="rId1"/>
          <a:srcRect/>
          <a:stretch>
            <a:fillRect/>
          </a:stretch>
        </p:blipFill>
        <p:spPr bwMode="auto">
          <a:xfrm>
            <a:off x="1028699" y="3292897"/>
            <a:ext cx="8458200" cy="5121055"/>
          </a:xfrm>
          <a:prstGeom prst="rect"/>
          <a:noFill/>
        </p:spPr>
      </p:pic>
      <p:sp>
        <p:nvSpPr>
          <p:cNvPr id="1048969" name="TextBox 9"/>
          <p:cNvSpPr txBox="1"/>
          <p:nvPr/>
        </p:nvSpPr>
        <p:spPr>
          <a:xfrm>
            <a:off x="10111858" y="3292897"/>
            <a:ext cx="6774887" cy="2274570"/>
          </a:xfrm>
          <a:prstGeom prst="rect"/>
        </p:spPr>
        <p:txBody>
          <a:bodyPr anchor="t" bIns="0" lIns="0" rIns="0" rtlCol="0" tIns="0">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just">
              <a:lnSpc>
                <a:spcPts val="3582"/>
              </a:lnSpc>
              <a:spcBef>
                <a:spcPct val="0"/>
              </a:spcBef>
            </a:pPr>
            <a:r>
              <a:rPr b="1" sz="2900" lang="en-US">
                <a:solidFill>
                  <a:srgbClr val="000000"/>
                </a:solidFill>
                <a:latin typeface="Arimo Bold"/>
                <a:ea typeface="Arimo Bold"/>
                <a:cs typeface="Arimo Bold"/>
                <a:sym typeface="Arimo Bold"/>
              </a:rPr>
              <a:t>Thấy được rằng:</a:t>
            </a:r>
            <a:r>
              <a:rPr sz="2900" lang="en-US">
                <a:solidFill>
                  <a:srgbClr val="000000"/>
                </a:solidFill>
                <a:latin typeface="Arimo"/>
                <a:ea typeface="Arimo"/>
                <a:cs typeface="Arimo"/>
                <a:sym typeface="Arimo"/>
              </a:rPr>
              <a:t> Mô hình hoạt động tốt với những lớp có nhiều mẫu như "rain" và "sun", nhưng hiệu suất rất kém với các lớp ít mẫu như "drizzle", "fog", và "snow".</a:t>
            </a:r>
          </a:p>
          <a:p>
            <a:pPr algn="just">
              <a:lnSpc>
                <a:spcPts val="3582"/>
              </a:lnSpc>
              <a:spcBef>
                <a:spcPct val="0"/>
              </a:spcBef>
            </a:pPr>
            <a:endParaRPr altLang="en-US" lang="zh-CN"/>
          </a:p>
        </p:txBody>
      </p:sp>
      <p:sp>
        <p:nvSpPr>
          <p:cNvPr id="1048971" name="TextBox 5"/>
          <p:cNvSpPr txBox="1"/>
          <p:nvPr/>
        </p:nvSpPr>
        <p:spPr>
          <a:xfrm>
            <a:off x="9826787" y="5853424"/>
            <a:ext cx="6622053" cy="2186433"/>
          </a:xfrm>
          <a:prstGeom prst="rect"/>
        </p:spPr>
        <p:txBody>
          <a:bodyPr anchor="t" bIns="0" lIns="0" rIns="0" rtlCol="0" tIns="0">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just" indent="0" lvl="1" marL="301009">
              <a:lnSpc>
                <a:spcPts val="3443"/>
              </a:lnSpc>
              <a:buNone/>
            </a:pPr>
            <a:r>
              <a:rPr sz="2788" lang="en-US">
                <a:solidFill>
                  <a:srgbClr val="000000"/>
                </a:solidFill>
                <a:latin typeface="Arimo"/>
                <a:ea typeface="Arimo"/>
                <a:cs typeface="Arimo"/>
                <a:sym typeface="Arimo"/>
              </a:rPr>
              <a:t>Tỉ lệ chính xác của thuật toán khá cao và ổn định ở mức 0.8</a:t>
            </a:r>
            <a:r>
              <a:rPr sz="2788" lang="en-US">
                <a:solidFill>
                  <a:srgbClr val="000000"/>
                </a:solidFill>
                <a:latin typeface="Arimo"/>
                <a:ea typeface="Arimo"/>
                <a:cs typeface="Arimo"/>
                <a:sym typeface="Arimo"/>
              </a:rPr>
              <a:t>2</a:t>
            </a:r>
            <a:r>
              <a:rPr sz="2788" lang="en-US">
                <a:solidFill>
                  <a:srgbClr val="000000"/>
                </a:solidFill>
                <a:latin typeface="Arimo"/>
                <a:ea typeface="Arimo"/>
                <a:cs typeface="Arimo"/>
                <a:sym typeface="Arimo"/>
              </a:rPr>
              <a:t>. Cho thấy mô hình đang học tốt, linh hoạt và dự đoán tốt trên các tập dữ liệu khác nhau.</a:t>
            </a:r>
            <a:endParaRPr altLang="en-US" lang="zh-CN"/>
          </a:p>
          <a:p>
            <a:pPr algn="just">
              <a:lnSpc>
                <a:spcPts val="3444"/>
              </a:lnSpc>
              <a:spcBef>
                <a:spcPct val="0"/>
              </a:spcBef>
            </a:pPr>
            <a:r>
              <a:rPr b="1" sz="2788" lang="en-US">
                <a:solidFill>
                  <a:srgbClr val="000000"/>
                </a:solidFill>
                <a:latin typeface="Arimo Bold"/>
                <a:ea typeface="Arimo Bold"/>
                <a:cs typeface="Arimo Bold"/>
                <a:sym typeface="Arimo Bold"/>
              </a:rPr>
              <a:t> </a:t>
            </a:r>
          </a:p>
        </p:txBody>
      </p:sp>
      <p:sp>
        <p:nvSpPr>
          <p:cNvPr id="1048973" name="TextBox 4"/>
          <p:cNvSpPr txBox="1"/>
          <p:nvPr/>
        </p:nvSpPr>
        <p:spPr>
          <a:xfrm>
            <a:off x="12441285" y="1802669"/>
            <a:ext cx="2116033" cy="499999"/>
          </a:xfrm>
          <a:prstGeom prst="rect"/>
        </p:spPr>
        <p:txBody>
          <a:bodyPr anchor="t" bIns="0" lIns="0" rIns="0" rtlCol="0" tIns="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a:lnSpc>
                <a:spcPts val="3937"/>
              </a:lnSpc>
              <a:spcBef>
                <a:spcPct val="0"/>
              </a:spcBef>
            </a:pPr>
            <a:r>
              <a:rPr b="1" dirty="0" sz="3187" lang="en-US" err="1">
                <a:solidFill>
                  <a:srgbClr val="000000"/>
                </a:solidFill>
                <a:latin typeface="Arimo Bold"/>
                <a:ea typeface="Arimo Bold"/>
                <a:cs typeface="Arimo Bold"/>
                <a:sym typeface="Arimo Bold"/>
              </a:rPr>
              <a:t>Nhận</a:t>
            </a:r>
            <a:r>
              <a:rPr b="1" dirty="0" sz="3187" lang="en-US">
                <a:solidFill>
                  <a:srgbClr val="000000"/>
                </a:solidFill>
                <a:latin typeface="Arimo Bold"/>
                <a:ea typeface="Arimo Bold"/>
                <a:cs typeface="Arimo Bold"/>
                <a:sym typeface="Arimo Bold"/>
              </a:rPr>
              <a:t> </a:t>
            </a:r>
            <a:r>
              <a:rPr b="1" dirty="0" sz="3187" lang="en-US" err="1">
                <a:solidFill>
                  <a:srgbClr val="000000"/>
                </a:solidFill>
                <a:latin typeface="Arimo Bold"/>
                <a:ea typeface="Arimo Bold"/>
                <a:cs typeface="Arimo Bold"/>
                <a:sym typeface="Arimo Bold"/>
              </a:rPr>
              <a:t>xét</a:t>
            </a:r>
            <a:endParaRPr b="1" dirty="0" sz="3187" lang="en-US">
              <a:solidFill>
                <a:srgbClr val="000000"/>
              </a:solidFill>
              <a:latin typeface="Arimo Bold"/>
              <a:ea typeface="Arimo Bold"/>
              <a:cs typeface="Arimo Bold"/>
              <a:sym typeface="Arimo Bo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43" name=""/>
        <p:cNvGrpSpPr/>
        <p:nvPr/>
      </p:nvGrpSpPr>
      <p:grpSpPr>
        <a:xfrm>
          <a:off x="0" y="0"/>
          <a:ext cx="0" cy="0"/>
          <a:chOff x="0" y="0"/>
          <a:chExt cx="0" cy="0"/>
        </a:xfrm>
      </p:grpSpPr>
      <p:sp>
        <p:nvSpPr>
          <p:cNvPr id="1048843" name="TextBox 3"/>
          <p:cNvSpPr txBox="1"/>
          <p:nvPr/>
        </p:nvSpPr>
        <p:spPr>
          <a:xfrm>
            <a:off x="12745340" y="2182578"/>
            <a:ext cx="2429092" cy="499999"/>
          </a:xfrm>
          <a:prstGeom prst="rect"/>
        </p:spPr>
        <p:txBody>
          <a:bodyPr anchor="t" bIns="0" lIns="0" rIns="0" rtlCol="0" tIns="0" wrap="square">
            <a:spAutoFit/>
          </a:bodyPr>
          <a:p>
            <a:pPr algn="ctr">
              <a:lnSpc>
                <a:spcPts val="3937"/>
              </a:lnSpc>
              <a:spcBef>
                <a:spcPct val="0"/>
              </a:spcBef>
            </a:pPr>
            <a:r>
              <a:rPr b="1" sz="3187" lang="en-US">
                <a:solidFill>
                  <a:srgbClr val="000000"/>
                </a:solidFill>
                <a:latin typeface="Arimo Bold"/>
                <a:ea typeface="Arimo Bold"/>
                <a:cs typeface="Arimo Bold"/>
                <a:sym typeface="Arimo Bold"/>
              </a:rPr>
              <a:t>Nhận xét</a:t>
            </a:r>
          </a:p>
        </p:txBody>
      </p:sp>
      <p:sp>
        <p:nvSpPr>
          <p:cNvPr id="1048844" name="TextBox 4"/>
          <p:cNvSpPr txBox="1"/>
          <p:nvPr/>
        </p:nvSpPr>
        <p:spPr>
          <a:xfrm>
            <a:off x="3880964" y="3165128"/>
            <a:ext cx="3281836" cy="499999"/>
          </a:xfrm>
          <a:prstGeom prst="rect"/>
        </p:spPr>
        <p:txBody>
          <a:bodyPr anchor="t" bIns="0" lIns="0" rIns="0" rtlCol="0" tIns="0" wrap="square">
            <a:spAutoFit/>
          </a:bodyPr>
          <a:p>
            <a:pPr algn="ctr">
              <a:lnSpc>
                <a:spcPts val="3937"/>
              </a:lnSpc>
              <a:spcBef>
                <a:spcPct val="0"/>
              </a:spcBef>
            </a:pPr>
            <a:r>
              <a:rPr b="1" dirty="0" sz="3187" lang="en-US">
                <a:solidFill>
                  <a:srgbClr val="000000"/>
                </a:solidFill>
                <a:latin typeface="Arimo Bold"/>
                <a:ea typeface="Arimo Bold"/>
                <a:cs typeface="Arimo Bold"/>
                <a:sym typeface="Arimo Bold"/>
              </a:rPr>
              <a:t>Learning curve</a:t>
            </a:r>
          </a:p>
        </p:txBody>
      </p:sp>
      <p:sp>
        <p:nvSpPr>
          <p:cNvPr id="1048845" name="TextBox 7"/>
          <p:cNvSpPr txBox="1"/>
          <p:nvPr/>
        </p:nvSpPr>
        <p:spPr>
          <a:xfrm>
            <a:off x="319476" y="312441"/>
            <a:ext cx="8197453" cy="907944"/>
          </a:xfrm>
          <a:prstGeom prst="rect"/>
        </p:spPr>
        <p:txBody>
          <a:bodyPr anchor="t" bIns="0" lIns="0" rIns="0" rtlCol="0" tIns="0">
            <a:spAutoFit/>
          </a:bodyPr>
          <a:p>
            <a:pPr algn="l">
              <a:lnSpc>
                <a:spcPts val="7029"/>
              </a:lnSpc>
            </a:pPr>
            <a:r>
              <a:rPr sz="5690" lang="en-US">
                <a:solidFill>
                  <a:srgbClr val="000000"/>
                </a:solidFill>
                <a:latin typeface="Arimo"/>
                <a:ea typeface="Arimo"/>
                <a:cs typeface="Arimo"/>
                <a:sym typeface="Arimo"/>
              </a:rPr>
              <a:t>3. Đánh giá từng mô hình</a:t>
            </a:r>
          </a:p>
        </p:txBody>
      </p:sp>
      <p:sp>
        <p:nvSpPr>
          <p:cNvPr id="1048846" name="TextBox 8"/>
          <p:cNvSpPr txBox="1"/>
          <p:nvPr/>
        </p:nvSpPr>
        <p:spPr>
          <a:xfrm>
            <a:off x="1028700" y="1172761"/>
            <a:ext cx="11716640" cy="1259816"/>
          </a:xfrm>
          <a:prstGeom prst="rect"/>
        </p:spPr>
        <p:txBody>
          <a:bodyPr anchor="t" bIns="0" lIns="0" rIns="0" rtlCol="0" tIns="0">
            <a:spAutoFit/>
          </a:bodyPr>
          <a:p>
            <a:pPr algn="just">
              <a:lnSpc>
                <a:spcPts val="4910"/>
              </a:lnSpc>
            </a:pPr>
            <a:r>
              <a:rPr dirty="0" sz="3922" lang="en-US" err="1">
                <a:solidFill>
                  <a:srgbClr val="1F1E1E"/>
                </a:solidFill>
                <a:latin typeface="Arimo"/>
                <a:ea typeface="Arimo"/>
                <a:cs typeface="Arimo"/>
                <a:sym typeface="Arimo"/>
              </a:rPr>
              <a:t>Mô</a:t>
            </a:r>
            <a:r>
              <a:rPr dirty="0" sz="3922" lang="en-US">
                <a:solidFill>
                  <a:srgbClr val="1F1E1E"/>
                </a:solidFill>
                <a:latin typeface="Arimo"/>
                <a:ea typeface="Arimo"/>
                <a:cs typeface="Arimo"/>
                <a:sym typeface="Arimo"/>
              </a:rPr>
              <a:t> </a:t>
            </a:r>
            <a:r>
              <a:rPr dirty="0" sz="3922" lang="en-US" err="1">
                <a:solidFill>
                  <a:srgbClr val="1F1E1E"/>
                </a:solidFill>
                <a:latin typeface="Arimo"/>
                <a:ea typeface="Arimo"/>
                <a:cs typeface="Arimo"/>
                <a:sym typeface="Arimo"/>
              </a:rPr>
              <a:t>hình</a:t>
            </a:r>
            <a:r>
              <a:rPr dirty="0" sz="3922" lang="en-US">
                <a:solidFill>
                  <a:srgbClr val="1F1E1E"/>
                </a:solidFill>
                <a:latin typeface="Arimo"/>
                <a:ea typeface="Arimo"/>
                <a:cs typeface="Arimo"/>
                <a:sym typeface="Arimo"/>
              </a:rPr>
              <a:t> Stacking :</a:t>
            </a:r>
          </a:p>
          <a:p>
            <a:pPr algn="just" indent="-423393" lvl="1" marL="846787">
              <a:lnSpc>
                <a:spcPts val="4912"/>
              </a:lnSpc>
              <a:buFont typeface="Arial"/>
              <a:buChar char="•"/>
            </a:pPr>
            <a:r>
              <a:rPr dirty="0" sz="3922" lang="en-US">
                <a:solidFill>
                  <a:srgbClr val="1F1E1E"/>
                </a:solidFill>
                <a:latin typeface="Arimo"/>
                <a:ea typeface="Arimo"/>
                <a:cs typeface="Arimo"/>
                <a:sym typeface="Arimo"/>
              </a:rPr>
              <a:t>Learning Curve</a:t>
            </a:r>
          </a:p>
        </p:txBody>
      </p:sp>
      <p:pic>
        <p:nvPicPr>
          <p:cNvPr id="2097154" name="Picture 2"/>
          <p:cNvPicPr>
            <a:picLocks noChangeAspect="1" noChangeArrowheads="1"/>
          </p:cNvPicPr>
          <p:nvPr/>
        </p:nvPicPr>
        <p:blipFill>
          <a:blip xmlns:r="http://schemas.openxmlformats.org/officeDocument/2006/relationships" r:embed="rId1"/>
          <a:srcRect/>
          <a:stretch>
            <a:fillRect/>
          </a:stretch>
        </p:blipFill>
        <p:spPr bwMode="auto">
          <a:xfrm>
            <a:off x="1612369" y="3633269"/>
            <a:ext cx="8201739" cy="5480970"/>
          </a:xfrm>
          <a:prstGeom prst="rect"/>
          <a:noFill/>
        </p:spPr>
      </p:pic>
      <p:sp>
        <p:nvSpPr>
          <p:cNvPr id="1048847" name="TextBox 9"/>
          <p:cNvSpPr txBox="1"/>
          <p:nvPr/>
        </p:nvSpPr>
        <p:spPr>
          <a:xfrm>
            <a:off x="10287538" y="3527684"/>
            <a:ext cx="7344696" cy="5692140"/>
          </a:xfrm>
          <a:prstGeom prst="rect"/>
          <a:noFill/>
        </p:spPr>
        <p:txBody>
          <a:bodyPr wrap="square">
            <a:spAutoFit/>
          </a:bodyPr>
          <a:p>
            <a:pPr fontAlgn="base" rtl="0">
              <a:spcBef>
                <a:spcPts val="1200"/>
              </a:spcBef>
              <a:spcAft>
                <a:spcPts val="1200"/>
              </a:spcAft>
            </a:pPr>
            <a:r>
              <a:rPr b="0" dirty="0" sz="2800" i="0" lang="vi-VN" strike="noStrike" u="none">
                <a:solidFill>
                  <a:srgbClr val="000000"/>
                </a:solidFill>
                <a:effectLst/>
                <a:latin typeface="Times New Roman" panose="02020603050405020304" pitchFamily="18" charset="0"/>
              </a:rPr>
              <a:t>Đường training score (màu đỏ) và validation score (màu xanh lá) gần như hội tụ khi kích thước tập huấn luyện tăng lên, đặc biệt từ khoảng 500 mẫu trở đi. Điều này cho thấy mô hình đang học ổn định và có xu hướng cải thiện dần dần khi dữ liệu huấn luyện tăng lên</a:t>
            </a:r>
          </a:p>
          <a:p>
            <a:r>
              <a:rPr b="0" dirty="0" sz="2800" i="0" lang="vi-VN" strike="noStrike" u="none">
                <a:solidFill>
                  <a:srgbClr val="000000"/>
                </a:solidFill>
                <a:effectLst/>
                <a:latin typeface="Times New Roman" panose="02020603050405020304" pitchFamily="18" charset="0"/>
              </a:rPr>
              <a:t>Cả hai đường có xu hướng dao động nhẹ nhưng tương đối ổn định từ khoảng 500 mẫu trở đi, với điểm số dao động trong khoảng từ </a:t>
            </a:r>
            <a:r>
              <a:rPr b="1" dirty="0" sz="2800" i="0" lang="vi-VN" strike="noStrike" u="none">
                <a:solidFill>
                  <a:srgbClr val="000000"/>
                </a:solidFill>
                <a:effectLst/>
                <a:latin typeface="Times New Roman" panose="02020603050405020304" pitchFamily="18" charset="0"/>
              </a:rPr>
              <a:t>0.82</a:t>
            </a:r>
            <a:r>
              <a:rPr b="0" dirty="0" sz="2800" i="0" lang="vi-VN" strike="noStrike" u="none">
                <a:solidFill>
                  <a:srgbClr val="000000"/>
                </a:solidFill>
                <a:effectLst/>
                <a:latin typeface="Times New Roman" panose="02020603050405020304" pitchFamily="18" charset="0"/>
              </a:rPr>
              <a:t> đến </a:t>
            </a:r>
            <a:r>
              <a:rPr b="1" dirty="0" sz="2800" i="0" lang="vi-VN" strike="noStrike" u="none">
                <a:solidFill>
                  <a:srgbClr val="000000"/>
                </a:solidFill>
                <a:effectLst/>
                <a:latin typeface="Times New Roman" panose="02020603050405020304" pitchFamily="18" charset="0"/>
              </a:rPr>
              <a:t>0.85</a:t>
            </a:r>
            <a:r>
              <a:rPr b="0" dirty="0" sz="2800" i="0" lang="vi-VN" strike="noStrike" u="none">
                <a:solidFill>
                  <a:srgbClr val="000000"/>
                </a:solidFill>
                <a:effectLst/>
                <a:latin typeface="Times New Roman" panose="02020603050405020304" pitchFamily="18" charset="0"/>
              </a:rPr>
              <a:t>. Điều này chỉ ra rằng mô hình có sự học tập tương đối tốt, và cả tập huấn luyện lẫn xác thực đều đạt được hiệu suất tương tự.</a:t>
            </a:r>
            <a:endParaRPr dirty="0" sz="2800"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44" name=""/>
        <p:cNvGrpSpPr/>
        <p:nvPr/>
      </p:nvGrpSpPr>
      <p:grpSpPr>
        <a:xfrm>
          <a:off x="0" y="0"/>
          <a:ext cx="0" cy="0"/>
          <a:chOff x="0" y="0"/>
          <a:chExt cx="0" cy="0"/>
        </a:xfrm>
      </p:grpSpPr>
      <p:grpSp>
        <p:nvGrpSpPr>
          <p:cNvPr id="145" name="Group 2"/>
          <p:cNvGrpSpPr/>
          <p:nvPr/>
        </p:nvGrpSpPr>
        <p:grpSpPr>
          <a:xfrm>
            <a:off x="0" y="0"/>
            <a:ext cx="18288000" cy="10287000"/>
            <a:chOff x="0" y="0"/>
            <a:chExt cx="24384000" cy="13716000"/>
          </a:xfrm>
        </p:grpSpPr>
        <p:sp>
          <p:nvSpPr>
            <p:cNvPr id="1048848"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146" name="Group 4"/>
          <p:cNvGrpSpPr/>
          <p:nvPr/>
        </p:nvGrpSpPr>
        <p:grpSpPr>
          <a:xfrm>
            <a:off x="113600" y="0"/>
            <a:ext cx="18288000" cy="10287000"/>
            <a:chOff x="0" y="0"/>
            <a:chExt cx="24384000" cy="13716000"/>
          </a:xfrm>
        </p:grpSpPr>
        <p:sp>
          <p:nvSpPr>
            <p:cNvPr id="1048849"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graphicFrame>
        <p:nvGraphicFramePr>
          <p:cNvPr id="4194307" name="Table 6"/>
          <p:cNvGraphicFramePr>
            <a:graphicFrameLocks noGrp="1"/>
          </p:cNvGraphicFramePr>
          <p:nvPr/>
        </p:nvGraphicFramePr>
        <p:xfrm>
          <a:off x="909859" y="1799629"/>
          <a:ext cx="11991747" cy="5677948"/>
        </p:xfrm>
        <a:graphic>
          <a:graphicData uri="http://schemas.openxmlformats.org/drawingml/2006/table">
            <a:tbl>
              <a:tblPr/>
              <a:tblGrid>
                <a:gridCol w="2446817"/>
                <a:gridCol w="2446817"/>
                <a:gridCol w="2446817"/>
                <a:gridCol w="2446817"/>
                <a:gridCol w="2204479"/>
              </a:tblGrid>
              <a:tr h="1294562">
                <a:tc>
                  <a:txBody>
                    <a:bodyPr/>
                    <a:p>
                      <a:pPr algn="ctr">
                        <a:lnSpc>
                          <a:spcPts val="3219"/>
                        </a:lnSpc>
                      </a:pPr>
                      <a:r>
                        <a:rPr b="1" sz="2299" lang="en-US">
                          <a:solidFill>
                            <a:srgbClr val="000000"/>
                          </a:solidFill>
                          <a:latin typeface="Arimo Bold"/>
                          <a:ea typeface="Arimo Bold"/>
                          <a:cs typeface="Arimo Bold"/>
                          <a:sym typeface="Arimo Bold"/>
                        </a:rPr>
                        <a:t>Mô Hình</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l">
                        <a:lnSpc>
                          <a:spcPts val="3219"/>
                        </a:lnSpc>
                      </a:pPr>
                      <a:r>
                        <a:rPr b="1" sz="2299" lang="en-US">
                          <a:solidFill>
                            <a:srgbClr val="000000"/>
                          </a:solidFill>
                          <a:latin typeface="Arimo Bold"/>
                          <a:ea typeface="Arimo Bold"/>
                          <a:cs typeface="Arimo Bold"/>
                          <a:sym typeface="Arimo Bold"/>
                        </a:rPr>
                        <a:t>Độ Chính Xác</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3219"/>
                        </a:lnSpc>
                      </a:pPr>
                      <a:r>
                        <a:rPr b="1" sz="2299" lang="en-US">
                          <a:solidFill>
                            <a:srgbClr val="000000"/>
                          </a:solidFill>
                          <a:latin typeface="Arimo Bold"/>
                          <a:ea typeface="Arimo Bold"/>
                          <a:cs typeface="Arimo Bold"/>
                          <a:sym typeface="Arimo Bold"/>
                        </a:rPr>
                        <a:t>Độ Chính Xác Theo Nhãn</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3219"/>
                        </a:lnSpc>
                      </a:pPr>
                      <a:r>
                        <a:rPr b="1" sz="2299" lang="en-US">
                          <a:solidFill>
                            <a:srgbClr val="000000"/>
                          </a:solidFill>
                          <a:latin typeface="Arimo Bold"/>
                          <a:ea typeface="Arimo Bold"/>
                          <a:cs typeface="Arimo Bold"/>
                          <a:sym typeface="Arimo Bold"/>
                        </a:rPr>
                        <a:t>Độ Hồi Đáp</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3219"/>
                        </a:lnSpc>
                      </a:pPr>
                      <a:r>
                        <a:rPr b="1" sz="2299" lang="en-US">
                          <a:solidFill>
                            <a:srgbClr val="000000"/>
                          </a:solidFill>
                          <a:latin typeface="Arimo Bold"/>
                          <a:ea typeface="Arimo Bold"/>
                          <a:cs typeface="Arimo Bold"/>
                          <a:sym typeface="Arimo Bold"/>
                        </a:rPr>
                        <a:t>Chỉ Số F1</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902453">
                <a:tc>
                  <a:txBody>
                    <a:bodyPr/>
                    <a:p>
                      <a:pPr algn="ctr">
                        <a:lnSpc>
                          <a:spcPts val="3219"/>
                        </a:lnSpc>
                      </a:pPr>
                      <a:r>
                        <a:rPr sz="2299" lang="en-US">
                          <a:solidFill>
                            <a:srgbClr val="000000"/>
                          </a:solidFill>
                          <a:latin typeface="Arimo"/>
                          <a:ea typeface="Arimo"/>
                          <a:cs typeface="Arimo"/>
                          <a:sym typeface="Arimo"/>
                        </a:rPr>
                        <a:t>Perceptron</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0,74</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0,74</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94562">
                <a:tc>
                  <a:txBody>
                    <a:bodyPr/>
                    <a:p>
                      <a:pPr algn="ctr">
                        <a:lnSpc>
                          <a:spcPts val="3219"/>
                        </a:lnSpc>
                      </a:pPr>
                      <a:r>
                        <a:rPr sz="2299" lang="en-US">
                          <a:solidFill>
                            <a:srgbClr val="000000"/>
                          </a:solidFill>
                          <a:latin typeface="Arimo"/>
                          <a:ea typeface="Arimo"/>
                          <a:cs typeface="Arimo"/>
                          <a:sym typeface="Arimo"/>
                        </a:rPr>
                        <a:t>Cây Quyết Định</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0,85</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0,85</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94562">
                <a:tc>
                  <a:txBody>
                    <a:bodyPr/>
                    <a:p>
                      <a:pPr algn="ctr">
                        <a:lnSpc>
                          <a:spcPts val="3219"/>
                        </a:lnSpc>
                      </a:pPr>
                      <a:r>
                        <a:rPr sz="2299" lang="en-US">
                          <a:solidFill>
                            <a:srgbClr val="000000"/>
                          </a:solidFill>
                          <a:latin typeface="Arimo"/>
                          <a:ea typeface="Arimo"/>
                          <a:cs typeface="Arimo"/>
                          <a:sym typeface="Arimo"/>
                        </a:rPr>
                        <a:t>Mạng Nơ-ron Nhân Tạo</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0,84</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0,77</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0,84</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0,79</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891809">
                <a:tc>
                  <a:txBody>
                    <a:bodyPr/>
                    <a:p>
                      <a:pPr algn="ctr">
                        <a:lnSpc>
                          <a:spcPts val="3219"/>
                        </a:lnSpc>
                      </a:pPr>
                      <a:r>
                        <a:rPr sz="2299" lang="en-US">
                          <a:solidFill>
                            <a:srgbClr val="000000"/>
                          </a:solidFill>
                          <a:latin typeface="Arimo"/>
                          <a:ea typeface="Arimo"/>
                          <a:cs typeface="Arimo"/>
                          <a:sym typeface="Arimo"/>
                        </a:rPr>
                        <a:t>Staking</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0,75</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0.80</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p>
                      <a:pPr algn="ctr">
                        <a:lnSpc>
                          <a:spcPts val="2520"/>
                        </a:lnSpc>
                      </a:pPr>
                      <a:r>
                        <a:rPr sz="1800" lang="en-US">
                          <a:solidFill>
                            <a:srgbClr val="000000"/>
                          </a:solidFill>
                          <a:latin typeface="Arimo"/>
                          <a:ea typeface="Arimo"/>
                          <a:cs typeface="Arimo"/>
                          <a:sym typeface="Arimo"/>
                        </a:rPr>
                        <a:t>0,77</a:t>
                      </a:r>
                      <a:endParaRPr sz="1100" lang="en-US"/>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1048850" name="TextBox 7"/>
          <p:cNvSpPr txBox="1"/>
          <p:nvPr/>
        </p:nvSpPr>
        <p:spPr>
          <a:xfrm>
            <a:off x="1042392" y="762744"/>
            <a:ext cx="12531179" cy="976250"/>
          </a:xfrm>
          <a:prstGeom prst="rect"/>
        </p:spPr>
        <p:txBody>
          <a:bodyPr anchor="t" bIns="0" lIns="0" rIns="0" rtlCol="0" tIns="0">
            <a:spAutoFit/>
          </a:bodyPr>
          <a:p>
            <a:pPr algn="l">
              <a:lnSpc>
                <a:spcPts val="7687"/>
              </a:lnSpc>
            </a:pPr>
            <a:r>
              <a:rPr b="1" sz="6124" lang="en-US">
                <a:solidFill>
                  <a:srgbClr val="1F1E1E"/>
                </a:solidFill>
                <a:latin typeface="Arimo Bold"/>
                <a:ea typeface="Arimo Bold"/>
                <a:cs typeface="Arimo Bold"/>
                <a:sym typeface="Arimo Bold"/>
              </a:rPr>
              <a:t>So Sánh Hiệu Suất Các Mô Hình</a:t>
            </a:r>
          </a:p>
        </p:txBody>
      </p:sp>
      <p:sp>
        <p:nvSpPr>
          <p:cNvPr id="1048851" name="TextBox 8"/>
          <p:cNvSpPr txBox="1"/>
          <p:nvPr/>
        </p:nvSpPr>
        <p:spPr>
          <a:xfrm>
            <a:off x="1042392" y="7667363"/>
            <a:ext cx="3919091" cy="484124"/>
          </a:xfrm>
          <a:prstGeom prst="rect"/>
        </p:spPr>
        <p:txBody>
          <a:bodyPr anchor="t" bIns="0" lIns="0" rIns="0" rtlCol="0" tIns="0">
            <a:spAutoFit/>
          </a:bodyPr>
          <a:p>
            <a:pPr algn="l">
              <a:lnSpc>
                <a:spcPts val="3812"/>
              </a:lnSpc>
            </a:pPr>
            <a:r>
              <a:rPr b="1" sz="3062" lang="en-US">
                <a:solidFill>
                  <a:srgbClr val="3B3535"/>
                </a:solidFill>
                <a:latin typeface="Arimo Bold"/>
                <a:ea typeface="Arimo Bold"/>
                <a:cs typeface="Arimo Bold"/>
                <a:sym typeface="Arimo Bold"/>
              </a:rPr>
              <a:t>Hiệu Suất Tổng Thể</a:t>
            </a:r>
          </a:p>
        </p:txBody>
      </p:sp>
      <p:sp>
        <p:nvSpPr>
          <p:cNvPr id="1048852" name="TextBox 9"/>
          <p:cNvSpPr txBox="1"/>
          <p:nvPr/>
        </p:nvSpPr>
        <p:spPr>
          <a:xfrm>
            <a:off x="1042392" y="8400604"/>
            <a:ext cx="16203216" cy="1905000"/>
          </a:xfrm>
          <a:prstGeom prst="rect"/>
        </p:spPr>
        <p:txBody>
          <a:bodyPr anchor="t" bIns="0" lIns="0" rIns="0" rtlCol="0" tIns="0">
            <a:spAutoFit/>
          </a:bodyPr>
          <a:p>
            <a:pPr algn="l">
              <a:lnSpc>
                <a:spcPts val="3750"/>
              </a:lnSpc>
            </a:pPr>
            <a:r>
              <a:rPr sz="2312" lang="en-US">
                <a:solidFill>
                  <a:srgbClr val="3B3535"/>
                </a:solidFill>
                <a:latin typeface="Arimo"/>
                <a:ea typeface="Arimo"/>
                <a:cs typeface="Arimo"/>
                <a:sym typeface="Arimo"/>
              </a:rPr>
              <a:t>Mô hình Cây quyết định đạt hiệu suất tốt nhất với các chỉ số Accuracy, Precision, Recall và F1 Score trong các mô hình đã sử dụng. Mô hình Mạng Nơ-ron nhân tạo cũng thể hiện hiệu suất ổn định với các chỉ số trong khoảng 0.77 - 0.84. Trong khi đó, mô hình Perceptron có hiệu suất thấp hơn với các chỉ số đạt 0.74 kém. Và Stacking có hiệu suất chỉ đứng thứ 3 trong 4 mô hình.</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49" name=""/>
        <p:cNvGrpSpPr/>
        <p:nvPr/>
      </p:nvGrpSpPr>
      <p:grpSpPr>
        <a:xfrm>
          <a:off x="0" y="0"/>
          <a:ext cx="0" cy="0"/>
          <a:chOff x="0" y="0"/>
          <a:chExt cx="0" cy="0"/>
        </a:xfrm>
      </p:grpSpPr>
      <p:grpSp>
        <p:nvGrpSpPr>
          <p:cNvPr id="150" name="Group 2"/>
          <p:cNvGrpSpPr/>
          <p:nvPr/>
        </p:nvGrpSpPr>
        <p:grpSpPr>
          <a:xfrm>
            <a:off x="0" y="0"/>
            <a:ext cx="18288000" cy="10287000"/>
            <a:chOff x="0" y="0"/>
            <a:chExt cx="24384000" cy="13716000"/>
          </a:xfrm>
        </p:grpSpPr>
        <p:sp>
          <p:nvSpPr>
            <p:cNvPr id="1048859"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151" name="Group 4"/>
          <p:cNvGrpSpPr/>
          <p:nvPr/>
        </p:nvGrpSpPr>
        <p:grpSpPr>
          <a:xfrm>
            <a:off x="0" y="0"/>
            <a:ext cx="18288000" cy="10287000"/>
            <a:chOff x="0" y="0"/>
            <a:chExt cx="24384000" cy="13716000"/>
          </a:xfrm>
        </p:grpSpPr>
        <p:sp>
          <p:nvSpPr>
            <p:cNvPr id="1048860"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sp>
        <p:nvSpPr>
          <p:cNvPr id="1048861" name="TextBox 6"/>
          <p:cNvSpPr txBox="1"/>
          <p:nvPr/>
        </p:nvSpPr>
        <p:spPr>
          <a:xfrm>
            <a:off x="1028700" y="971550"/>
            <a:ext cx="10500866" cy="1007999"/>
          </a:xfrm>
          <a:prstGeom prst="rect"/>
        </p:spPr>
        <p:txBody>
          <a:bodyPr anchor="t" bIns="0" lIns="0" rIns="0" rtlCol="0" tIns="0">
            <a:spAutoFit/>
          </a:bodyPr>
          <a:p>
            <a:pPr algn="l">
              <a:lnSpc>
                <a:spcPts val="7937"/>
              </a:lnSpc>
            </a:pPr>
            <a:r>
              <a:rPr b="1" sz="6374" lang="en-US">
                <a:solidFill>
                  <a:srgbClr val="1F1E1E"/>
                </a:solidFill>
                <a:latin typeface="Arimo Bold"/>
                <a:ea typeface="Arimo Bold"/>
                <a:cs typeface="Arimo Bold"/>
                <a:sym typeface="Arimo Bold"/>
              </a:rPr>
              <a:t>Nhận Xét Về Các Mô Hình</a:t>
            </a:r>
          </a:p>
        </p:txBody>
      </p:sp>
      <p:sp>
        <p:nvSpPr>
          <p:cNvPr id="1048862" name="TextBox 7"/>
          <p:cNvSpPr txBox="1"/>
          <p:nvPr/>
        </p:nvSpPr>
        <p:spPr>
          <a:xfrm>
            <a:off x="1028700" y="2411105"/>
            <a:ext cx="4770239" cy="499999"/>
          </a:xfrm>
          <a:prstGeom prst="rect"/>
        </p:spPr>
        <p:txBody>
          <a:bodyPr anchor="t" bIns="0" lIns="0" rIns="0" rtlCol="0" tIns="0">
            <a:spAutoFit/>
          </a:bodyPr>
          <a:p>
            <a:pPr algn="l">
              <a:lnSpc>
                <a:spcPts val="3937"/>
              </a:lnSpc>
            </a:pPr>
            <a:r>
              <a:rPr b="1" sz="3187" lang="en-US">
                <a:solidFill>
                  <a:srgbClr val="3B3535"/>
                </a:solidFill>
                <a:latin typeface="Arimo Bold"/>
                <a:ea typeface="Arimo Bold"/>
                <a:cs typeface="Arimo Bold"/>
                <a:sym typeface="Arimo Bold"/>
              </a:rPr>
              <a:t>Mạng Nơ-ron Nhân Tạo</a:t>
            </a:r>
          </a:p>
        </p:txBody>
      </p:sp>
      <p:sp>
        <p:nvSpPr>
          <p:cNvPr id="1048863" name="TextBox 8"/>
          <p:cNvSpPr txBox="1"/>
          <p:nvPr/>
        </p:nvSpPr>
        <p:spPr>
          <a:xfrm>
            <a:off x="1028700" y="3037076"/>
            <a:ext cx="4518232" cy="2952750"/>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Là mô hình có hiệu suất chỉ đứng sau mô hình Cây quyết định cho thấy khả năng phân và xử lý dữ liệu tốt. Cho thấy rằng đây là 1 lựa chọn mô hình tốt bên cạnh Cây quyết định.</a:t>
            </a:r>
          </a:p>
        </p:txBody>
      </p:sp>
      <p:sp>
        <p:nvSpPr>
          <p:cNvPr id="1048864" name="TextBox 9"/>
          <p:cNvSpPr txBox="1"/>
          <p:nvPr/>
        </p:nvSpPr>
        <p:spPr>
          <a:xfrm>
            <a:off x="9380839" y="2411105"/>
            <a:ext cx="4060626" cy="499999"/>
          </a:xfrm>
          <a:prstGeom prst="rect"/>
        </p:spPr>
        <p:txBody>
          <a:bodyPr anchor="t" bIns="0" lIns="0" rIns="0" rtlCol="0" tIns="0">
            <a:spAutoFit/>
          </a:bodyPr>
          <a:p>
            <a:pPr algn="l">
              <a:lnSpc>
                <a:spcPts val="3937"/>
              </a:lnSpc>
            </a:pPr>
            <a:r>
              <a:rPr b="1" sz="3187" lang="en-US">
                <a:solidFill>
                  <a:srgbClr val="3B3535"/>
                </a:solidFill>
                <a:latin typeface="Arimo Bold"/>
                <a:ea typeface="Arimo Bold"/>
                <a:cs typeface="Arimo Bold"/>
                <a:sym typeface="Arimo Bold"/>
              </a:rPr>
              <a:t>Cây Quyết Định</a:t>
            </a:r>
          </a:p>
        </p:txBody>
      </p:sp>
      <p:sp>
        <p:nvSpPr>
          <p:cNvPr id="1048865" name="TextBox 10"/>
          <p:cNvSpPr txBox="1"/>
          <p:nvPr/>
        </p:nvSpPr>
        <p:spPr>
          <a:xfrm>
            <a:off x="9380839" y="3037076"/>
            <a:ext cx="5067449" cy="2460625"/>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Mô hình này thể hiện hiệu suất tốt với các chỉ số nằm trong khoảng từ 0.80 đến 0.85, cho thấy khả năng phân loại ổn định và có thể được sử dụng như một lựa chọn khả thi.</a:t>
            </a:r>
          </a:p>
        </p:txBody>
      </p:sp>
      <p:sp>
        <p:nvSpPr>
          <p:cNvPr id="1048866" name="TextBox 11"/>
          <p:cNvSpPr txBox="1"/>
          <p:nvPr/>
        </p:nvSpPr>
        <p:spPr>
          <a:xfrm>
            <a:off x="1028700" y="6297801"/>
            <a:ext cx="4060626" cy="500000"/>
          </a:xfrm>
          <a:prstGeom prst="rect"/>
        </p:spPr>
        <p:txBody>
          <a:bodyPr anchor="t" bIns="0" lIns="0" rIns="0" rtlCol="0" tIns="0">
            <a:spAutoFit/>
          </a:bodyPr>
          <a:p>
            <a:pPr algn="l">
              <a:lnSpc>
                <a:spcPts val="3937"/>
              </a:lnSpc>
            </a:pPr>
            <a:r>
              <a:rPr b="1" sz="3187" lang="en-US">
                <a:solidFill>
                  <a:srgbClr val="3B3535"/>
                </a:solidFill>
                <a:latin typeface="Arimo Bold"/>
                <a:ea typeface="Arimo Bold"/>
                <a:cs typeface="Arimo Bold"/>
                <a:sym typeface="Arimo Bold"/>
              </a:rPr>
              <a:t>Perceptron</a:t>
            </a:r>
          </a:p>
        </p:txBody>
      </p:sp>
      <p:sp>
        <p:nvSpPr>
          <p:cNvPr id="1048867" name="TextBox 12"/>
          <p:cNvSpPr txBox="1"/>
          <p:nvPr/>
        </p:nvSpPr>
        <p:spPr>
          <a:xfrm>
            <a:off x="1028700" y="7157730"/>
            <a:ext cx="5067300" cy="2460625"/>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Mặc dù có hiệu suất tương đối ổn định, nhưng Perceptron lại không đạt được hiệu suất cao như hai mô hình trên, với tất cả các chỉ số đều đạt chưa đạt mức 0.80.</a:t>
            </a:r>
          </a:p>
        </p:txBody>
      </p:sp>
      <p:sp>
        <p:nvSpPr>
          <p:cNvPr id="1048868" name="TextBox 13"/>
          <p:cNvSpPr txBox="1"/>
          <p:nvPr/>
        </p:nvSpPr>
        <p:spPr>
          <a:xfrm>
            <a:off x="9380839" y="6297801"/>
            <a:ext cx="4060626" cy="519112"/>
          </a:xfrm>
          <a:prstGeom prst="rect"/>
        </p:spPr>
        <p:txBody>
          <a:bodyPr anchor="t" bIns="0" lIns="0" rIns="0" rtlCol="0" tIns="0">
            <a:spAutoFit/>
          </a:bodyPr>
          <a:p>
            <a:pPr algn="l">
              <a:lnSpc>
                <a:spcPts val="3937"/>
              </a:lnSpc>
            </a:pPr>
            <a:r>
              <a:rPr b="1" sz="3187" lang="en-US">
                <a:solidFill>
                  <a:srgbClr val="3B3535"/>
                </a:solidFill>
                <a:latin typeface="Arimo Bold"/>
                <a:ea typeface="Arimo Bold"/>
                <a:cs typeface="Arimo Bold"/>
                <a:sym typeface="Arimo Bold"/>
              </a:rPr>
              <a:t>Stacking</a:t>
            </a:r>
          </a:p>
        </p:txBody>
      </p:sp>
      <p:sp>
        <p:nvSpPr>
          <p:cNvPr id="1048869" name="TextBox 14"/>
          <p:cNvSpPr txBox="1"/>
          <p:nvPr/>
        </p:nvSpPr>
        <p:spPr>
          <a:xfrm>
            <a:off x="9380839" y="7157730"/>
            <a:ext cx="5067300" cy="1968500"/>
          </a:xfrm>
          <a:prstGeom prst="rect"/>
        </p:spPr>
        <p:txBody>
          <a:bodyPr anchor="t" bIns="0" lIns="0" rIns="0" rtlCol="0" tIns="0">
            <a:spAutoFit/>
          </a:bodyPr>
          <a:p>
            <a:pPr algn="l">
              <a:lnSpc>
                <a:spcPts val="3875"/>
              </a:lnSpc>
            </a:pPr>
            <a:r>
              <a:rPr sz="2375" lang="en-US">
                <a:solidFill>
                  <a:srgbClr val="3B3535"/>
                </a:solidFill>
                <a:latin typeface="Arimo"/>
                <a:ea typeface="Arimo"/>
                <a:cs typeface="Arimo"/>
                <a:sym typeface="Arimo"/>
              </a:rPr>
              <a:t>Đạt hiệu suất tổng thể khá cao và có thể là một lựa chọn thay thế hợp lý nếu muốn kết hợp ưu điểm của các mô hình khác. </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54" name=""/>
        <p:cNvGrpSpPr/>
        <p:nvPr/>
      </p:nvGrpSpPr>
      <p:grpSpPr>
        <a:xfrm>
          <a:off x="0" y="0"/>
          <a:ext cx="0" cy="0"/>
          <a:chOff x="0" y="0"/>
          <a:chExt cx="0" cy="0"/>
        </a:xfrm>
      </p:grpSpPr>
      <p:grpSp>
        <p:nvGrpSpPr>
          <p:cNvPr id="155" name="Group 2"/>
          <p:cNvGrpSpPr/>
          <p:nvPr/>
        </p:nvGrpSpPr>
        <p:grpSpPr>
          <a:xfrm>
            <a:off x="0" y="0"/>
            <a:ext cx="18288000" cy="10287000"/>
            <a:chOff x="0" y="0"/>
            <a:chExt cx="24384000" cy="13716000"/>
          </a:xfrm>
        </p:grpSpPr>
        <p:sp>
          <p:nvSpPr>
            <p:cNvPr id="1048876" name="Freeform 3"/>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E7EEF9"/>
            </a:solidFill>
          </p:spPr>
          <p:txBody>
            <a:bodyPr/>
            <a:p>
              <a:endParaRPr lang="en-US"/>
            </a:p>
          </p:txBody>
        </p:sp>
      </p:grpSp>
      <p:grpSp>
        <p:nvGrpSpPr>
          <p:cNvPr id="156" name="Group 4"/>
          <p:cNvGrpSpPr/>
          <p:nvPr/>
        </p:nvGrpSpPr>
        <p:grpSpPr>
          <a:xfrm>
            <a:off x="0" y="0"/>
            <a:ext cx="18288000" cy="10287000"/>
            <a:chOff x="0" y="0"/>
            <a:chExt cx="24384000" cy="13716000"/>
          </a:xfrm>
        </p:grpSpPr>
        <p:sp>
          <p:nvSpPr>
            <p:cNvPr id="1048877" name="Freeform 5"/>
            <p:cNvSpPr/>
            <p:nvPr/>
          </p:nvSpPr>
          <p:spPr>
            <a:xfrm>
              <a:off x="0" y="0"/>
              <a:ext cx="24384000" cy="13716000"/>
            </a:xfrm>
            <a:custGeom>
              <a:avLst/>
              <a:ahLst/>
              <a:rect l="l" t="t" r="r" b="b"/>
              <a:pathLst>
                <a:path w="24384000" h="13716000">
                  <a:moveTo>
                    <a:pt x="0" y="0"/>
                  </a:moveTo>
                  <a:lnTo>
                    <a:pt x="24384000" y="0"/>
                  </a:lnTo>
                  <a:lnTo>
                    <a:pt x="24384000" y="13716000"/>
                  </a:lnTo>
                  <a:lnTo>
                    <a:pt x="0" y="13716000"/>
                  </a:lnTo>
                  <a:close/>
                </a:path>
              </a:pathLst>
            </a:custGeom>
            <a:solidFill>
              <a:srgbClr val="FFFAFA"/>
            </a:solidFill>
          </p:spPr>
          <p:txBody>
            <a:bodyPr/>
            <a:p>
              <a:endParaRPr lang="en-US"/>
            </a:p>
          </p:txBody>
        </p:sp>
      </p:grpSp>
      <p:sp>
        <p:nvSpPr>
          <p:cNvPr id="1048878" name="Freeform 6" descr="preencoded.png"/>
          <p:cNvSpPr/>
          <p:nvPr/>
        </p:nvSpPr>
        <p:spPr>
          <a:xfrm>
            <a:off x="0" y="0"/>
            <a:ext cx="6858000" cy="10287892"/>
          </a:xfrm>
          <a:custGeom>
            <a:avLst/>
            <a:ahLst/>
            <a:rect l="l" t="t" r="r" b="b"/>
            <a:pathLst>
              <a:path w="6858000" h="10287892">
                <a:moveTo>
                  <a:pt x="0" y="0"/>
                </a:moveTo>
                <a:lnTo>
                  <a:pt x="6858000" y="0"/>
                </a:lnTo>
                <a:lnTo>
                  <a:pt x="6858000" y="10287892"/>
                </a:lnTo>
                <a:lnTo>
                  <a:pt x="0" y="10287892"/>
                </a:lnTo>
                <a:lnTo>
                  <a:pt x="0" y="0"/>
                </a:lnTo>
                <a:close/>
              </a:path>
            </a:pathLst>
          </a:custGeom>
          <a:blipFill>
            <a:blip xmlns:r="http://schemas.openxmlformats.org/officeDocument/2006/relationships" r:embed="rId1"/>
            <a:stretch>
              <a:fillRect l="-4" r="-4"/>
            </a:stretch>
          </a:blipFill>
        </p:spPr>
        <p:txBody>
          <a:bodyPr/>
          <a:p>
            <a:endParaRPr lang="en-US"/>
          </a:p>
        </p:txBody>
      </p:sp>
      <p:sp>
        <p:nvSpPr>
          <p:cNvPr id="1048879" name="Freeform 7" descr="preencoded.png"/>
          <p:cNvSpPr/>
          <p:nvPr/>
        </p:nvSpPr>
        <p:spPr>
          <a:xfrm>
            <a:off x="338732" y="2591841"/>
            <a:ext cx="6180535" cy="5104210"/>
          </a:xfrm>
          <a:custGeom>
            <a:avLst/>
            <a:ahLst/>
            <a:rect l="l" t="t" r="r" b="b"/>
            <a:pathLst>
              <a:path w="6180535" h="5104210">
                <a:moveTo>
                  <a:pt x="0" y="0"/>
                </a:moveTo>
                <a:lnTo>
                  <a:pt x="6180536" y="0"/>
                </a:lnTo>
                <a:lnTo>
                  <a:pt x="6180536" y="5104210"/>
                </a:lnTo>
                <a:lnTo>
                  <a:pt x="0" y="5104210"/>
                </a:lnTo>
                <a:lnTo>
                  <a:pt x="0" y="0"/>
                </a:lnTo>
                <a:close/>
              </a:path>
            </a:pathLst>
          </a:custGeom>
          <a:blipFill>
            <a:blip xmlns:r="http://schemas.openxmlformats.org/officeDocument/2006/relationships" r:embed="rId2"/>
            <a:stretch>
              <a:fillRect l="-1" r="-1"/>
            </a:stretch>
          </a:blipFill>
        </p:spPr>
        <p:txBody>
          <a:bodyPr/>
          <a:p>
            <a:endParaRPr lang="en-US"/>
          </a:p>
        </p:txBody>
      </p:sp>
      <p:sp>
        <p:nvSpPr>
          <p:cNvPr id="1048880" name="TextBox 8"/>
          <p:cNvSpPr txBox="1"/>
          <p:nvPr/>
        </p:nvSpPr>
        <p:spPr>
          <a:xfrm>
            <a:off x="7806184" y="678359"/>
            <a:ext cx="7129462" cy="889000"/>
          </a:xfrm>
          <a:prstGeom prst="rect"/>
        </p:spPr>
        <p:txBody>
          <a:bodyPr anchor="t" bIns="0" lIns="0" rIns="0" rtlCol="0" tIns="0">
            <a:spAutoFit/>
          </a:bodyPr>
          <a:p>
            <a:pPr algn="l">
              <a:lnSpc>
                <a:spcPts val="7000"/>
              </a:lnSpc>
            </a:pPr>
            <a:r>
              <a:rPr b="1" sz="5562" lang="en-US">
                <a:solidFill>
                  <a:srgbClr val="1F1E1E"/>
                </a:solidFill>
                <a:latin typeface="Arimo Bold"/>
                <a:ea typeface="Arimo Bold"/>
                <a:cs typeface="Arimo Bold"/>
                <a:sym typeface="Arimo Bold"/>
              </a:rPr>
              <a:t>Kết Luận</a:t>
            </a:r>
          </a:p>
        </p:txBody>
      </p:sp>
      <p:sp>
        <p:nvSpPr>
          <p:cNvPr id="1048881" name="Freeform 9" descr="preencoded.png"/>
          <p:cNvSpPr/>
          <p:nvPr/>
        </p:nvSpPr>
        <p:spPr>
          <a:xfrm>
            <a:off x="7806184" y="2042369"/>
            <a:ext cx="1354485" cy="2167384"/>
          </a:xfrm>
          <a:custGeom>
            <a:avLst/>
            <a:ahLst/>
            <a:rect l="l" t="t" r="r" b="b"/>
            <a:pathLst>
              <a:path w="1354485" h="2167384">
                <a:moveTo>
                  <a:pt x="0" y="0"/>
                </a:moveTo>
                <a:lnTo>
                  <a:pt x="1354485" y="0"/>
                </a:lnTo>
                <a:lnTo>
                  <a:pt x="1354485" y="2167383"/>
                </a:lnTo>
                <a:lnTo>
                  <a:pt x="0" y="2167383"/>
                </a:lnTo>
                <a:lnTo>
                  <a:pt x="0" y="0"/>
                </a:lnTo>
                <a:close/>
              </a:path>
            </a:pathLst>
          </a:custGeom>
          <a:blipFill>
            <a:blip xmlns:r="http://schemas.openxmlformats.org/officeDocument/2006/relationships" r:embed="rId3"/>
            <a:stretch>
              <a:fillRect t="-171" b="-171"/>
            </a:stretch>
          </a:blipFill>
        </p:spPr>
        <p:txBody>
          <a:bodyPr/>
          <a:p>
            <a:endParaRPr lang="en-US"/>
          </a:p>
        </p:txBody>
      </p:sp>
      <p:sp>
        <p:nvSpPr>
          <p:cNvPr id="1048882" name="TextBox 10"/>
          <p:cNvSpPr txBox="1"/>
          <p:nvPr/>
        </p:nvSpPr>
        <p:spPr>
          <a:xfrm>
            <a:off x="9566970" y="2265610"/>
            <a:ext cx="7772846" cy="460375"/>
          </a:xfrm>
          <a:prstGeom prst="rect"/>
        </p:spPr>
        <p:txBody>
          <a:bodyPr anchor="t" bIns="0" lIns="0" rIns="0" rtlCol="0" tIns="0">
            <a:spAutoFit/>
          </a:bodyPr>
          <a:p>
            <a:pPr algn="l">
              <a:lnSpc>
                <a:spcPts val="3500"/>
              </a:lnSpc>
            </a:pPr>
            <a:r>
              <a:rPr b="1" sz="2750" lang="en-US">
                <a:solidFill>
                  <a:srgbClr val="3B3535"/>
                </a:solidFill>
                <a:latin typeface="Arimo Bold"/>
                <a:ea typeface="Arimo Bold"/>
                <a:cs typeface="Arimo Bold"/>
                <a:sym typeface="Arimo Bold"/>
              </a:rPr>
              <a:t>Mạng Nơ-ron Nhân Tạo và Cây quyết định</a:t>
            </a:r>
          </a:p>
        </p:txBody>
      </p:sp>
      <p:sp>
        <p:nvSpPr>
          <p:cNvPr id="1048883" name="TextBox 11"/>
          <p:cNvSpPr txBox="1"/>
          <p:nvPr/>
        </p:nvSpPr>
        <p:spPr>
          <a:xfrm>
            <a:off x="9566970" y="2835474"/>
            <a:ext cx="7772846" cy="856996"/>
          </a:xfrm>
          <a:prstGeom prst="rect"/>
        </p:spPr>
        <p:txBody>
          <a:bodyPr anchor="t" bIns="0" lIns="0" rIns="0" rtlCol="0" tIns="0">
            <a:spAutoFit/>
          </a:bodyPr>
          <a:p>
            <a:pPr algn="l">
              <a:lnSpc>
                <a:spcPts val="3374"/>
              </a:lnSpc>
            </a:pPr>
            <a:r>
              <a:rPr sz="2125" lang="en-US">
                <a:solidFill>
                  <a:srgbClr val="3B3535"/>
                </a:solidFill>
                <a:latin typeface="Arimo"/>
                <a:ea typeface="Arimo"/>
                <a:cs typeface="Arimo"/>
                <a:sym typeface="Arimo"/>
              </a:rPr>
              <a:t> 2 mô hình này đều dự đoán tốt trên tập dữ liệu. Trong đó Decision Tree là lựa chọn tối ưu nhất.</a:t>
            </a:r>
          </a:p>
        </p:txBody>
      </p:sp>
      <p:sp>
        <p:nvSpPr>
          <p:cNvPr id="1048884" name="Freeform 12" descr="preencoded.png"/>
          <p:cNvSpPr/>
          <p:nvPr/>
        </p:nvSpPr>
        <p:spPr>
          <a:xfrm>
            <a:off x="7806184" y="4209752"/>
            <a:ext cx="1354485" cy="2449860"/>
          </a:xfrm>
          <a:custGeom>
            <a:avLst/>
            <a:ahLst/>
            <a:rect l="l" t="t" r="r" b="b"/>
            <a:pathLst>
              <a:path w="1354485" h="2449860">
                <a:moveTo>
                  <a:pt x="0" y="0"/>
                </a:moveTo>
                <a:lnTo>
                  <a:pt x="1354485" y="0"/>
                </a:lnTo>
                <a:lnTo>
                  <a:pt x="1354485" y="2449860"/>
                </a:lnTo>
                <a:lnTo>
                  <a:pt x="0" y="2449860"/>
                </a:lnTo>
                <a:lnTo>
                  <a:pt x="0" y="0"/>
                </a:lnTo>
                <a:close/>
              </a:path>
            </a:pathLst>
          </a:custGeom>
          <a:blipFill>
            <a:blip xmlns:r="http://schemas.openxmlformats.org/officeDocument/2006/relationships" r:embed="rId4"/>
            <a:stretch>
              <a:fillRect t="-31" b="-31"/>
            </a:stretch>
          </a:blipFill>
        </p:spPr>
        <p:txBody>
          <a:bodyPr/>
          <a:p>
            <a:endParaRPr lang="en-US"/>
          </a:p>
        </p:txBody>
      </p:sp>
      <p:sp>
        <p:nvSpPr>
          <p:cNvPr id="1048885" name="TextBox 13"/>
          <p:cNvSpPr txBox="1"/>
          <p:nvPr/>
        </p:nvSpPr>
        <p:spPr>
          <a:xfrm>
            <a:off x="9566970" y="4432995"/>
            <a:ext cx="3564731" cy="460375"/>
          </a:xfrm>
          <a:prstGeom prst="rect"/>
        </p:spPr>
        <p:txBody>
          <a:bodyPr anchor="t" bIns="0" lIns="0" rIns="0" rtlCol="0" tIns="0">
            <a:spAutoFit/>
          </a:bodyPr>
          <a:p>
            <a:pPr algn="l">
              <a:lnSpc>
                <a:spcPts val="3500"/>
              </a:lnSpc>
            </a:pPr>
            <a:r>
              <a:rPr b="1" sz="2750" lang="en-US">
                <a:solidFill>
                  <a:srgbClr val="3B3535"/>
                </a:solidFill>
                <a:latin typeface="Arimo Bold"/>
                <a:ea typeface="Arimo Bold"/>
                <a:cs typeface="Arimo Bold"/>
                <a:sym typeface="Arimo Bold"/>
              </a:rPr>
              <a:t>Stacking</a:t>
            </a:r>
          </a:p>
        </p:txBody>
      </p:sp>
      <p:sp>
        <p:nvSpPr>
          <p:cNvPr id="1048886" name="TextBox 14"/>
          <p:cNvSpPr txBox="1"/>
          <p:nvPr/>
        </p:nvSpPr>
        <p:spPr>
          <a:xfrm>
            <a:off x="9566970" y="5002857"/>
            <a:ext cx="7772846" cy="1285494"/>
          </a:xfrm>
          <a:prstGeom prst="rect"/>
        </p:spPr>
        <p:txBody>
          <a:bodyPr anchor="t" bIns="0" lIns="0" rIns="0" rtlCol="0" tIns="0">
            <a:spAutoFit/>
          </a:bodyPr>
          <a:p>
            <a:pPr algn="l">
              <a:lnSpc>
                <a:spcPts val="3374"/>
              </a:lnSpc>
            </a:pPr>
            <a:r>
              <a:rPr sz="2125" lang="en-US">
                <a:solidFill>
                  <a:srgbClr val="3B3535"/>
                </a:solidFill>
                <a:latin typeface="Arimo"/>
                <a:ea typeface="Arimo"/>
                <a:cs typeface="Arimo"/>
                <a:sym typeface="Arimo"/>
              </a:rPr>
              <a:t>Không hiệu quả bằng 2 mô hình trên nhưng có thể là lựa chọn tốt nếu bạn muốn kết hợp nhiều mô hình để tận dụng ưu điểm của chúng.</a:t>
            </a:r>
          </a:p>
        </p:txBody>
      </p:sp>
      <p:sp>
        <p:nvSpPr>
          <p:cNvPr id="1048887" name="Freeform 15" descr="preencoded.png"/>
          <p:cNvSpPr/>
          <p:nvPr/>
        </p:nvSpPr>
        <p:spPr>
          <a:xfrm>
            <a:off x="7806184" y="6659612"/>
            <a:ext cx="1354485" cy="2883247"/>
          </a:xfrm>
          <a:custGeom>
            <a:avLst/>
            <a:ahLst/>
            <a:rect l="l" t="t" r="r" b="b"/>
            <a:pathLst>
              <a:path w="1354485" h="2883247">
                <a:moveTo>
                  <a:pt x="0" y="0"/>
                </a:moveTo>
                <a:lnTo>
                  <a:pt x="1354485" y="0"/>
                </a:lnTo>
                <a:lnTo>
                  <a:pt x="1354485" y="2883248"/>
                </a:lnTo>
                <a:lnTo>
                  <a:pt x="0" y="2883248"/>
                </a:lnTo>
                <a:lnTo>
                  <a:pt x="0" y="0"/>
                </a:lnTo>
                <a:close/>
              </a:path>
            </a:pathLst>
          </a:custGeom>
          <a:blipFill>
            <a:blip xmlns:r="http://schemas.openxmlformats.org/officeDocument/2006/relationships" r:embed="rId5"/>
            <a:stretch>
              <a:fillRect t="-120" b="-120"/>
            </a:stretch>
          </a:blipFill>
        </p:spPr>
        <p:txBody>
          <a:bodyPr/>
          <a:p>
            <a:endParaRPr lang="en-US"/>
          </a:p>
        </p:txBody>
      </p:sp>
      <p:sp>
        <p:nvSpPr>
          <p:cNvPr id="1048888" name="TextBox 16"/>
          <p:cNvSpPr txBox="1"/>
          <p:nvPr/>
        </p:nvSpPr>
        <p:spPr>
          <a:xfrm>
            <a:off x="9566970" y="6882854"/>
            <a:ext cx="3564731" cy="460375"/>
          </a:xfrm>
          <a:prstGeom prst="rect"/>
        </p:spPr>
        <p:txBody>
          <a:bodyPr anchor="t" bIns="0" lIns="0" rIns="0" rtlCol="0" tIns="0">
            <a:spAutoFit/>
          </a:bodyPr>
          <a:p>
            <a:pPr algn="l">
              <a:lnSpc>
                <a:spcPts val="3500"/>
              </a:lnSpc>
            </a:pPr>
            <a:r>
              <a:rPr b="1" sz="2750" lang="en-US">
                <a:solidFill>
                  <a:srgbClr val="3B3535"/>
                </a:solidFill>
                <a:latin typeface="Arimo Bold"/>
                <a:ea typeface="Arimo Bold"/>
                <a:cs typeface="Arimo Bold"/>
                <a:sym typeface="Arimo Bold"/>
              </a:rPr>
              <a:t>Perceptron</a:t>
            </a:r>
          </a:p>
        </p:txBody>
      </p:sp>
      <p:sp>
        <p:nvSpPr>
          <p:cNvPr id="1048889" name="TextBox 17"/>
          <p:cNvSpPr txBox="1"/>
          <p:nvPr/>
        </p:nvSpPr>
        <p:spPr>
          <a:xfrm>
            <a:off x="9566970" y="7452717"/>
            <a:ext cx="7772846" cy="1285494"/>
          </a:xfrm>
          <a:prstGeom prst="rect"/>
        </p:spPr>
        <p:txBody>
          <a:bodyPr anchor="t" bIns="0" lIns="0" rIns="0" rtlCol="0" tIns="0">
            <a:spAutoFit/>
          </a:bodyPr>
          <a:p>
            <a:pPr algn="l">
              <a:lnSpc>
                <a:spcPts val="3374"/>
              </a:lnSpc>
            </a:pPr>
            <a:r>
              <a:rPr sz="2125" lang="en-US">
                <a:solidFill>
                  <a:srgbClr val="3B3535"/>
                </a:solidFill>
                <a:latin typeface="Arimo"/>
                <a:ea typeface="Arimo"/>
                <a:cs typeface="Arimo"/>
                <a:sym typeface="Arimo"/>
              </a:rPr>
              <a:t>Mô hình có độ chính xác thấp nhất  nhưng là một mô hình đơn giản, hiệu quả về tính toán, và có thể áp dụng trong các bài toán nhỏ hoặc với yêu cầu tài nguyên tính toán hạn chế.</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12" name="Freeform 2"/>
          <p:cNvSpPr/>
          <p:nvPr/>
        </p:nvSpPr>
        <p:spPr>
          <a:xfrm>
            <a:off x="479966" y="4066413"/>
            <a:ext cx="7538903" cy="3660619"/>
          </a:xfrm>
          <a:custGeom>
            <a:avLst/>
            <a:ahLst/>
            <a:rect l="l" t="t" r="r" b="b"/>
            <a:pathLst>
              <a:path w="7538903" h="3660619">
                <a:moveTo>
                  <a:pt x="0" y="0"/>
                </a:moveTo>
                <a:lnTo>
                  <a:pt x="7538903" y="0"/>
                </a:lnTo>
                <a:lnTo>
                  <a:pt x="7538903" y="3660620"/>
                </a:lnTo>
                <a:lnTo>
                  <a:pt x="0" y="3660620"/>
                </a:lnTo>
                <a:lnTo>
                  <a:pt x="0" y="0"/>
                </a:lnTo>
                <a:close/>
              </a:path>
            </a:pathLst>
          </a:custGeom>
          <a:blipFill>
            <a:blip xmlns:r="http://schemas.openxmlformats.org/officeDocument/2006/relationships" r:embed="rId1"/>
            <a:stretch>
              <a:fillRect r="-8833"/>
            </a:stretch>
          </a:blipFill>
        </p:spPr>
        <p:txBody>
          <a:bodyPr/>
          <a:p>
            <a:endParaRPr lang="en-US"/>
          </a:p>
        </p:txBody>
      </p:sp>
      <p:sp>
        <p:nvSpPr>
          <p:cNvPr id="1048613" name="Freeform 3"/>
          <p:cNvSpPr/>
          <p:nvPr/>
        </p:nvSpPr>
        <p:spPr>
          <a:xfrm>
            <a:off x="8600234" y="4066413"/>
            <a:ext cx="7470652" cy="3660619"/>
          </a:xfrm>
          <a:custGeom>
            <a:avLst/>
            <a:ahLst/>
            <a:rect l="l" t="t" r="r" b="b"/>
            <a:pathLst>
              <a:path w="7470652" h="3660619">
                <a:moveTo>
                  <a:pt x="0" y="0"/>
                </a:moveTo>
                <a:lnTo>
                  <a:pt x="7470651" y="0"/>
                </a:lnTo>
                <a:lnTo>
                  <a:pt x="7470651" y="3660620"/>
                </a:lnTo>
                <a:lnTo>
                  <a:pt x="0" y="3660620"/>
                </a:lnTo>
                <a:lnTo>
                  <a:pt x="0" y="0"/>
                </a:lnTo>
                <a:close/>
              </a:path>
            </a:pathLst>
          </a:custGeom>
          <a:blipFill>
            <a:blip xmlns:r="http://schemas.openxmlformats.org/officeDocument/2006/relationships" r:embed="rId2"/>
            <a:stretch>
              <a:fillRect/>
            </a:stretch>
          </a:blipFill>
        </p:spPr>
        <p:txBody>
          <a:bodyPr/>
          <a:p>
            <a:endParaRPr lang="en-US"/>
          </a:p>
        </p:txBody>
      </p:sp>
      <p:sp>
        <p:nvSpPr>
          <p:cNvPr id="1048614" name="TextBox 4"/>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Trước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Giá trị trung bình</a:t>
            </a:r>
          </a:p>
        </p:txBody>
      </p:sp>
      <p:sp>
        <p:nvSpPr>
          <p:cNvPr id="1048615" name="TextBox 5"/>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
        <p:nvSpPr>
          <p:cNvPr id="1048616" name="TextBox 6"/>
          <p:cNvSpPr txBox="1"/>
          <p:nvPr/>
        </p:nvSpPr>
        <p:spPr>
          <a:xfrm>
            <a:off x="7906168" y="2476500"/>
            <a:ext cx="4743031" cy="499999"/>
          </a:xfrm>
          <a:prstGeom prst="rect"/>
        </p:spPr>
        <p:txBody>
          <a:bodyPr anchor="t" bIns="0" lIns="0" rIns="0" rtlCol="0" tIns="0" wrap="square">
            <a:spAutoFit/>
          </a:bodyPr>
          <a:p>
            <a:pPr algn="ctr" indent="-516136" lvl="3" marL="2064544">
              <a:lnSpc>
                <a:spcPts val="3937"/>
              </a:lnSpc>
              <a:buFont typeface="Arial"/>
              <a:buChar char="￭"/>
            </a:pPr>
            <a:r>
              <a:rPr dirty="0" sz="3187" lang="en-US" err="1">
                <a:solidFill>
                  <a:srgbClr val="000000"/>
                </a:solidFill>
                <a:latin typeface="Arimo"/>
                <a:ea typeface="Arimo"/>
                <a:cs typeface="Arimo"/>
                <a:sym typeface="Arimo"/>
              </a:rPr>
              <a:t>Giá</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trị</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trung</a:t>
            </a:r>
            <a:r>
              <a:rPr dirty="0" sz="3187" lang="en-US">
                <a:solidFill>
                  <a:srgbClr val="000000"/>
                </a:solidFill>
                <a:latin typeface="Arimo"/>
                <a:ea typeface="Arimo"/>
                <a:cs typeface="Arimo"/>
                <a:sym typeface="Arimo"/>
              </a:rPr>
              <a:t> </a:t>
            </a:r>
            <a:r>
              <a:rPr dirty="0" sz="3187" lang="en-US" err="1">
                <a:solidFill>
                  <a:srgbClr val="000000"/>
                </a:solidFill>
                <a:latin typeface="Arimo"/>
                <a:ea typeface="Arimo"/>
                <a:cs typeface="Arimo"/>
                <a:sym typeface="Arimo"/>
              </a:rPr>
              <a:t>vị</a:t>
            </a:r>
            <a:endParaRPr dirty="0" sz="3187" lang="en-US">
              <a:solidFill>
                <a:srgbClr val="000000"/>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17" name="Freeform 2"/>
          <p:cNvSpPr/>
          <p:nvPr/>
        </p:nvSpPr>
        <p:spPr>
          <a:xfrm>
            <a:off x="2374891" y="3246641"/>
            <a:ext cx="12393377" cy="6546429"/>
          </a:xfrm>
          <a:custGeom>
            <a:avLst/>
            <a:ahLst/>
            <a:rect l="l" t="t" r="r" b="b"/>
            <a:pathLst>
              <a:path w="12393377" h="6546429">
                <a:moveTo>
                  <a:pt x="0" y="0"/>
                </a:moveTo>
                <a:lnTo>
                  <a:pt x="12393377" y="0"/>
                </a:lnTo>
                <a:lnTo>
                  <a:pt x="12393377" y="6546429"/>
                </a:lnTo>
                <a:lnTo>
                  <a:pt x="0" y="6546429"/>
                </a:lnTo>
                <a:lnTo>
                  <a:pt x="0" y="0"/>
                </a:lnTo>
                <a:close/>
              </a:path>
            </a:pathLst>
          </a:custGeom>
          <a:blipFill>
            <a:blip xmlns:r="http://schemas.openxmlformats.org/officeDocument/2006/relationships" r:embed="rId1"/>
            <a:stretch>
              <a:fillRect/>
            </a:stretch>
          </a:blipFill>
        </p:spPr>
        <p:txBody>
          <a:bodyPr/>
          <a:p>
            <a:endParaRPr lang="en-US"/>
          </a:p>
        </p:txBody>
      </p:sp>
      <p:sp>
        <p:nvSpPr>
          <p:cNvPr id="1048618"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Trước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Giá trị nhiều nhất</a:t>
            </a:r>
          </a:p>
        </p:txBody>
      </p:sp>
      <p:sp>
        <p:nvSpPr>
          <p:cNvPr id="1048619"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20" name="Freeform 2"/>
          <p:cNvSpPr/>
          <p:nvPr/>
        </p:nvSpPr>
        <p:spPr>
          <a:xfrm>
            <a:off x="7783299" y="2182643"/>
            <a:ext cx="9846149" cy="7853300"/>
          </a:xfrm>
          <a:custGeom>
            <a:avLst/>
            <a:ahLst/>
            <a:rect l="l" t="t" r="r" b="b"/>
            <a:pathLst>
              <a:path w="9846149" h="7853300">
                <a:moveTo>
                  <a:pt x="0" y="0"/>
                </a:moveTo>
                <a:lnTo>
                  <a:pt x="9846149" y="0"/>
                </a:lnTo>
                <a:lnTo>
                  <a:pt x="9846149" y="7853300"/>
                </a:lnTo>
                <a:lnTo>
                  <a:pt x="0" y="7853300"/>
                </a:lnTo>
                <a:lnTo>
                  <a:pt x="0" y="0"/>
                </a:lnTo>
                <a:close/>
              </a:path>
            </a:pathLst>
          </a:custGeom>
          <a:blipFill>
            <a:blip xmlns:r="http://schemas.openxmlformats.org/officeDocument/2006/relationships" r:embed="rId1"/>
            <a:stretch>
              <a:fillRect/>
            </a:stretch>
          </a:blipFill>
        </p:spPr>
        <p:txBody>
          <a:bodyPr/>
          <a:p>
            <a:endParaRPr lang="en-US"/>
          </a:p>
        </p:txBody>
      </p:sp>
      <p:sp>
        <p:nvSpPr>
          <p:cNvPr id="1048621"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Trước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Ma trận tương quan:</a:t>
            </a:r>
          </a:p>
        </p:txBody>
      </p:sp>
      <p:sp>
        <p:nvSpPr>
          <p:cNvPr id="1048622"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
        <p:nvSpPr>
          <p:cNvPr id="1048623" name="TextBox 5"/>
          <p:cNvSpPr txBox="1"/>
          <p:nvPr/>
        </p:nvSpPr>
        <p:spPr>
          <a:xfrm>
            <a:off x="1009417" y="3876736"/>
            <a:ext cx="6326616" cy="4448556"/>
          </a:xfrm>
          <a:prstGeom prst="rect"/>
        </p:spPr>
        <p:txBody>
          <a:bodyPr anchor="t" bIns="0" lIns="0" rIns="0" rtlCol="0" tIns="0">
            <a:spAutoFit/>
          </a:bodyPr>
          <a:p>
            <a:pPr algn="l">
              <a:lnSpc>
                <a:spcPts val="5004"/>
              </a:lnSpc>
            </a:pPr>
            <a:r>
              <a:rPr sz="4051" lang="en-US">
                <a:solidFill>
                  <a:srgbClr val="000000"/>
                </a:solidFill>
                <a:latin typeface="Arimo"/>
                <a:ea typeface="Arimo"/>
                <a:cs typeface="Arimo"/>
                <a:sym typeface="Arimo"/>
              </a:rPr>
              <a:t>Cho thấy có mối quan hệ mạnh giữa nhiệt độ tối đa và tối thiểu, nhưng hầu hết các biến khác như lượng mưa và gió có mối liên hệ yếu hoặc trung bình với nhau.</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624" name="Freeform 2"/>
          <p:cNvSpPr/>
          <p:nvPr/>
        </p:nvSpPr>
        <p:spPr>
          <a:xfrm>
            <a:off x="2284870" y="3246641"/>
            <a:ext cx="13718261" cy="6807687"/>
          </a:xfrm>
          <a:custGeom>
            <a:avLst/>
            <a:ahLst/>
            <a:rect l="l" t="t" r="r" b="b"/>
            <a:pathLst>
              <a:path w="13718261" h="6807687">
                <a:moveTo>
                  <a:pt x="0" y="0"/>
                </a:moveTo>
                <a:lnTo>
                  <a:pt x="13718260" y="0"/>
                </a:lnTo>
                <a:lnTo>
                  <a:pt x="13718260" y="6807687"/>
                </a:lnTo>
                <a:lnTo>
                  <a:pt x="0" y="6807687"/>
                </a:lnTo>
                <a:lnTo>
                  <a:pt x="0" y="0"/>
                </a:lnTo>
                <a:close/>
              </a:path>
            </a:pathLst>
          </a:custGeom>
          <a:blipFill>
            <a:blip xmlns:r="http://schemas.openxmlformats.org/officeDocument/2006/relationships" r:embed="rId1"/>
            <a:stretch>
              <a:fillRect/>
            </a:stretch>
          </a:blipFill>
        </p:spPr>
        <p:txBody>
          <a:bodyPr/>
          <a:p>
            <a:endParaRPr lang="en-US"/>
          </a:p>
        </p:txBody>
      </p:sp>
      <p:sp>
        <p:nvSpPr>
          <p:cNvPr id="1048625" name="TextBox 3"/>
          <p:cNvSpPr txBox="1"/>
          <p:nvPr/>
        </p:nvSpPr>
        <p:spPr>
          <a:xfrm>
            <a:off x="198063" y="1375820"/>
            <a:ext cx="16230600" cy="1585071"/>
          </a:xfrm>
          <a:prstGeom prst="rect"/>
        </p:spPr>
        <p:txBody>
          <a:bodyPr anchor="t" bIns="0" lIns="0" rIns="0" rtlCol="0" tIns="0">
            <a:spAutoFit/>
          </a:bodyPr>
          <a:p>
            <a:pPr algn="l" indent="-365899" lvl="1" marL="731799">
              <a:lnSpc>
                <a:spcPts val="4186"/>
              </a:lnSpc>
              <a:buFont typeface="Arial"/>
              <a:buChar char="•"/>
            </a:pPr>
            <a:r>
              <a:rPr sz="3389" lang="en-US">
                <a:solidFill>
                  <a:srgbClr val="000000"/>
                </a:solidFill>
                <a:latin typeface="Arimo"/>
                <a:ea typeface="Arimo"/>
                <a:cs typeface="Arimo"/>
                <a:sym typeface="Arimo"/>
              </a:rPr>
              <a:t>Xử lý dữ liệu:</a:t>
            </a:r>
          </a:p>
          <a:p>
            <a:pPr algn="l" indent="-487866" lvl="2" marL="1463598">
              <a:lnSpc>
                <a:spcPts val="4186"/>
              </a:lnSpc>
              <a:buFont typeface="Arial"/>
              <a:buChar char="⚬"/>
            </a:pPr>
            <a:r>
              <a:rPr sz="3389" lang="en-US">
                <a:solidFill>
                  <a:srgbClr val="000000"/>
                </a:solidFill>
                <a:latin typeface="Arimo"/>
                <a:ea typeface="Arimo"/>
                <a:cs typeface="Arimo"/>
                <a:sym typeface="Arimo"/>
              </a:rPr>
              <a:t>Trước xử lý:</a:t>
            </a:r>
          </a:p>
          <a:p>
            <a:pPr algn="l" indent="-548849" lvl="3" marL="2195397">
              <a:lnSpc>
                <a:spcPts val="4187"/>
              </a:lnSpc>
              <a:buFont typeface="Arial"/>
              <a:buChar char="￭"/>
            </a:pPr>
            <a:r>
              <a:rPr sz="3389" lang="en-US">
                <a:solidFill>
                  <a:srgbClr val="000000"/>
                </a:solidFill>
                <a:latin typeface="Arimo"/>
                <a:ea typeface="Arimo"/>
                <a:cs typeface="Arimo"/>
                <a:sym typeface="Arimo"/>
              </a:rPr>
              <a:t>Phân bố dữ liệu</a:t>
            </a:r>
          </a:p>
        </p:txBody>
      </p:sp>
      <p:sp>
        <p:nvSpPr>
          <p:cNvPr id="1048626" name="TextBox 4"/>
          <p:cNvSpPr txBox="1"/>
          <p:nvPr/>
        </p:nvSpPr>
        <p:spPr>
          <a:xfrm>
            <a:off x="198063" y="214333"/>
            <a:ext cx="4353657" cy="906573"/>
          </a:xfrm>
          <a:prstGeom prst="rect"/>
        </p:spPr>
        <p:txBody>
          <a:bodyPr anchor="t" bIns="0" lIns="0" rIns="0" rtlCol="0" tIns="0">
            <a:spAutoFit/>
          </a:bodyPr>
          <a:p>
            <a:pPr algn="l" indent="-614331" lvl="1" marL="1228661">
              <a:lnSpc>
                <a:spcPts val="7029"/>
              </a:lnSpc>
              <a:spcBef>
                <a:spcPct val="0"/>
              </a:spcBef>
              <a:buAutoNum type="arabicPeriod"/>
            </a:pPr>
            <a:r>
              <a:rPr sz="5690" lang="en-US">
                <a:solidFill>
                  <a:srgbClr val="000000"/>
                </a:solidFill>
                <a:latin typeface="Arimo"/>
                <a:ea typeface="Arimo"/>
                <a:cs typeface="Arimo"/>
                <a:sym typeface="Arimo"/>
              </a:rPr>
              <a:t>Giới thiệu</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Technical_Report.pptx</dc:title>
  <dc:creator>21091116C</dc:creator>
  <cp:lastModifiedBy>TRAN DANG HIEU</cp:lastModifiedBy>
  <dcterms:created xsi:type="dcterms:W3CDTF">2006-08-15T10:00:00Z</dcterms:created>
  <dcterms:modified xsi:type="dcterms:W3CDTF">2024-10-18T07:06:00Z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42d7cb00972649e786c2d20d2c4cd42b</vt:lpwstr>
  </property>
</Properties>
</file>